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326" r:id="rId3"/>
    <p:sldId id="321" r:id="rId4"/>
    <p:sldId id="290" r:id="rId5"/>
    <p:sldId id="297" r:id="rId6"/>
    <p:sldId id="303" r:id="rId7"/>
    <p:sldId id="371" r:id="rId8"/>
    <p:sldId id="372" r:id="rId9"/>
    <p:sldId id="322" r:id="rId10"/>
    <p:sldId id="311" r:id="rId11"/>
    <p:sldId id="294" r:id="rId12"/>
    <p:sldId id="293" r:id="rId13"/>
    <p:sldId id="304" r:id="rId14"/>
    <p:sldId id="308" r:id="rId15"/>
    <p:sldId id="312" r:id="rId16"/>
    <p:sldId id="373" r:id="rId17"/>
    <p:sldId id="313" r:id="rId18"/>
    <p:sldId id="314" r:id="rId19"/>
    <p:sldId id="316" r:id="rId20"/>
    <p:sldId id="374" r:id="rId21"/>
    <p:sldId id="320" r:id="rId22"/>
    <p:sldId id="325" r:id="rId23"/>
    <p:sldId id="327" r:id="rId24"/>
    <p:sldId id="328" r:id="rId25"/>
    <p:sldId id="329" r:id="rId26"/>
    <p:sldId id="330" r:id="rId27"/>
    <p:sldId id="331" r:id="rId28"/>
    <p:sldId id="346" r:id="rId29"/>
    <p:sldId id="344" r:id="rId30"/>
    <p:sldId id="345" r:id="rId31"/>
    <p:sldId id="350" r:id="rId32"/>
    <p:sldId id="351" r:id="rId33"/>
    <p:sldId id="332" r:id="rId34"/>
    <p:sldId id="354" r:id="rId35"/>
    <p:sldId id="333" r:id="rId36"/>
    <p:sldId id="338" r:id="rId37"/>
    <p:sldId id="355" r:id="rId38"/>
    <p:sldId id="362" r:id="rId39"/>
    <p:sldId id="363" r:id="rId40"/>
    <p:sldId id="364" r:id="rId41"/>
    <p:sldId id="370" r:id="rId4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it-IT"/>
              <a:t>Fare clic per modificare lo stile del titolo dello schema</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E0551EAB-5B8A-45D3-A714-E03C1D6CDA99}"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12767755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3"/>
          <p:cNvSpPr>
            <a:spLocks noGrp="1"/>
          </p:cNvSpPr>
          <p:nvPr>
            <p:ph type="dt" sz="half" idx="10"/>
          </p:nvPr>
        </p:nvSpPr>
        <p:spPr/>
        <p:txBody>
          <a:bodyPr/>
          <a:lstStyle/>
          <a:p>
            <a:fld id="{E0551EAB-5B8A-45D3-A714-E03C1D6CDA99}"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21816663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E0551EAB-5B8A-45D3-A714-E03C1D6CDA99}"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805353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E0551EAB-5B8A-45D3-A714-E03C1D6CDA99}" type="datetimeFigureOut">
              <a:rPr lang="it-IT" smtClean="0"/>
              <a:t>23/02/2026</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16236975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E0551EAB-5B8A-45D3-A714-E03C1D6CDA99}" type="datetimeFigureOut">
              <a:rPr lang="it-IT" smtClean="0"/>
              <a:t>23/02/2026</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23813341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7" name="Date Placeholder 2"/>
          <p:cNvSpPr>
            <a:spLocks noGrp="1"/>
          </p:cNvSpPr>
          <p:nvPr>
            <p:ph type="dt" sz="half" idx="10"/>
          </p:nvPr>
        </p:nvSpPr>
        <p:spPr/>
        <p:txBody>
          <a:bodyPr/>
          <a:lstStyle/>
          <a:p>
            <a:fld id="{E0551EAB-5B8A-45D3-A714-E03C1D6CDA99}" type="datetimeFigureOut">
              <a:rPr lang="it-IT" smtClean="0"/>
              <a:t>23/02/2026</a:t>
            </a:fld>
            <a:endParaRPr lang="it-IT"/>
          </a:p>
        </p:txBody>
      </p:sp>
      <p:sp>
        <p:nvSpPr>
          <p:cNvPr id="5" name="Footer Placeholder 3"/>
          <p:cNvSpPr>
            <a:spLocks noGrp="1"/>
          </p:cNvSpPr>
          <p:nvPr>
            <p:ph type="ftr" sz="quarter" idx="11"/>
          </p:nvPr>
        </p:nvSpPr>
        <p:spPr/>
        <p:txBody>
          <a:bodyPr/>
          <a:lstStyle/>
          <a:p>
            <a:endParaRPr lang="it-IT"/>
          </a:p>
        </p:txBody>
      </p:sp>
      <p:sp>
        <p:nvSpPr>
          <p:cNvPr id="6" name="Slide Number Placeholder 4"/>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6220118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E0551EAB-5B8A-45D3-A714-E03C1D6CDA99}" type="datetimeFigureOut">
              <a:rPr lang="it-IT" smtClean="0"/>
              <a:t>23/02/2026</a:t>
            </a:fld>
            <a:endParaRPr lang="it-IT"/>
          </a:p>
        </p:txBody>
      </p:sp>
      <p:sp>
        <p:nvSpPr>
          <p:cNvPr id="5" name="Footer Placeholder 2"/>
          <p:cNvSpPr>
            <a:spLocks noGrp="1"/>
          </p:cNvSpPr>
          <p:nvPr>
            <p:ph type="ftr" sz="quarter" idx="11"/>
          </p:nvPr>
        </p:nvSpPr>
        <p:spPr/>
        <p:txBody>
          <a:bodyPr/>
          <a:lstStyle/>
          <a:p>
            <a:endParaRPr lang="it-IT"/>
          </a:p>
        </p:txBody>
      </p:sp>
      <p:sp>
        <p:nvSpPr>
          <p:cNvPr id="6" name="Slide Number Placeholder 3"/>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15398382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it-IT"/>
              <a:t>Fare clic per modificare lo stile del titolo dello schema</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7" name="Date Placeholder 4"/>
          <p:cNvSpPr>
            <a:spLocks noGrp="1"/>
          </p:cNvSpPr>
          <p:nvPr>
            <p:ph type="dt" sz="half" idx="10"/>
          </p:nvPr>
        </p:nvSpPr>
        <p:spPr/>
        <p:txBody>
          <a:bodyPr/>
          <a:lstStyle/>
          <a:p>
            <a:fld id="{E0551EAB-5B8A-45D3-A714-E03C1D6CDA99}" type="datetimeFigureOut">
              <a:rPr lang="it-IT" smtClean="0"/>
              <a:t>23/02/2026</a:t>
            </a:fld>
            <a:endParaRPr lang="it-IT"/>
          </a:p>
        </p:txBody>
      </p:sp>
      <p:sp>
        <p:nvSpPr>
          <p:cNvPr id="5" name="Footer Placeholder 5"/>
          <p:cNvSpPr>
            <a:spLocks noGrp="1"/>
          </p:cNvSpPr>
          <p:nvPr>
            <p:ph type="ftr" sz="quarter" idx="11"/>
          </p:nvPr>
        </p:nvSpPr>
        <p:spPr/>
        <p:txBody>
          <a:bodyPr/>
          <a:lstStyle/>
          <a:p>
            <a:endParaRPr lang="it-IT"/>
          </a:p>
        </p:txBody>
      </p:sp>
      <p:sp>
        <p:nvSpPr>
          <p:cNvPr id="6" name="Slide Number Placeholder 6"/>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29336895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it-IT"/>
              <a:t>Fare clic per modificare lo stile del titolo dello schema</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E0551EAB-5B8A-45D3-A714-E03C1D6CDA99}" type="datetimeFigureOut">
              <a:rPr lang="it-IT" smtClean="0"/>
              <a:t>23/02/2026</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632724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magine panoramica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it-IT"/>
              <a:t>Fare clic per modificare lo stile del titolo dello schema</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E0551EAB-5B8A-45D3-A714-E03C1D6CDA99}" type="datetimeFigureOut">
              <a:rPr lang="it-IT" smtClean="0"/>
              <a:t>23/02/2026</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3655889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olo e sottotitolo">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it-IT"/>
              <a:t>Fare clic per modificare lo stile del titolo dello schema</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E0551EAB-5B8A-45D3-A714-E03C1D6CDA99}"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9457732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zio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it-IT"/>
              <a:t>Fare clic per modificare lo stile del titolo dello schema</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it-IT"/>
              <a:t>Fare clic per modificare gli stili del testo dello schema</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E0551EAB-5B8A-45D3-A714-E03C1D6CDA99}"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268EE591-31E8-437B-9E09-0C61D16BEE6B}" type="slidenum">
              <a:rPr lang="it-IT" smtClean="0"/>
              <a:t>‹N›</a:t>
            </a:fld>
            <a:endParaRPr lang="it-IT"/>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7159809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cheda nome">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E0551EAB-5B8A-45D3-A714-E03C1D6CDA99}"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32848247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0551EAB-5B8A-45D3-A714-E03C1D6CDA99}" type="datetimeFigureOut">
              <a:rPr lang="it-IT" smtClean="0"/>
              <a:t>23/02/2026</a:t>
            </a:fld>
            <a:endParaRPr lang="it-IT"/>
          </a:p>
        </p:txBody>
      </p:sp>
      <p:sp>
        <p:nvSpPr>
          <p:cNvPr id="4"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23816794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 immagin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0551EAB-5B8A-45D3-A714-E03C1D6CDA99}" type="datetimeFigureOut">
              <a:rPr lang="it-IT" smtClean="0"/>
              <a:t>23/02/2026</a:t>
            </a:fld>
            <a:endParaRPr lang="it-IT"/>
          </a:p>
        </p:txBody>
      </p:sp>
      <p:sp>
        <p:nvSpPr>
          <p:cNvPr id="4"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415481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p:txBody>
          <a:bodyPr vert="eaVert" anchor="t" anchorCtr="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E0551EAB-5B8A-45D3-A714-E03C1D6CDA99}"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6531438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E0551EAB-5B8A-45D3-A714-E03C1D6CDA99}"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34283563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it-IT"/>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it-IT"/>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E0551EAB-5B8A-45D3-A714-E03C1D6CDA99}" type="datetimeFigureOut">
              <a:rPr lang="it-IT" smtClean="0"/>
              <a:t>23/02/2026</a:t>
            </a:fld>
            <a:endParaRPr lang="it-IT"/>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it-IT"/>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268EE591-31E8-437B-9E09-0C61D16BEE6B}" type="slidenum">
              <a:rPr lang="it-IT" smtClean="0"/>
              <a:t>‹N›</a:t>
            </a:fld>
            <a:endParaRPr lang="it-IT"/>
          </a:p>
        </p:txBody>
      </p:sp>
    </p:spTree>
    <p:extLst>
      <p:ext uri="{BB962C8B-B14F-4D97-AF65-F5344CB8AC3E}">
        <p14:creationId xmlns:p14="http://schemas.microsoft.com/office/powerpoint/2010/main" val="126353592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D312345-77E0-BE12-0A93-12DED1171B1C}"/>
              </a:ext>
            </a:extLst>
          </p:cNvPr>
          <p:cNvSpPr>
            <a:spLocks noGrp="1"/>
          </p:cNvSpPr>
          <p:nvPr>
            <p:ph type="ctrTitle"/>
          </p:nvPr>
        </p:nvSpPr>
        <p:spPr/>
        <p:txBody>
          <a:bodyPr/>
          <a:lstStyle/>
          <a:p>
            <a:r>
              <a:rPr lang="it-IT" dirty="0"/>
              <a:t>TAX LAW</a:t>
            </a:r>
            <a:br>
              <a:rPr lang="it-IT" dirty="0"/>
            </a:br>
            <a:br>
              <a:rPr lang="it-IT" dirty="0"/>
            </a:br>
            <a:r>
              <a:rPr lang="it-IT" sz="3600" dirty="0"/>
              <a:t>Module II</a:t>
            </a:r>
          </a:p>
        </p:txBody>
      </p:sp>
      <p:sp>
        <p:nvSpPr>
          <p:cNvPr id="3" name="Sottotitolo 2">
            <a:extLst>
              <a:ext uri="{FF2B5EF4-FFF2-40B4-BE49-F238E27FC236}">
                <a16:creationId xmlns:a16="http://schemas.microsoft.com/office/drawing/2014/main" id="{37DDD758-1917-E883-2470-D99F9AB1AFF1}"/>
              </a:ext>
            </a:extLst>
          </p:cNvPr>
          <p:cNvSpPr>
            <a:spLocks noGrp="1"/>
          </p:cNvSpPr>
          <p:nvPr>
            <p:ph type="subTitle" idx="1"/>
          </p:nvPr>
        </p:nvSpPr>
        <p:spPr/>
        <p:txBody>
          <a:bodyPr/>
          <a:lstStyle/>
          <a:p>
            <a:endParaRPr lang="it-IT" dirty="0"/>
          </a:p>
          <a:p>
            <a:r>
              <a:rPr lang="it-IT" dirty="0"/>
              <a:t>PROF. LORENZO DEL FEDERICO</a:t>
            </a:r>
          </a:p>
        </p:txBody>
      </p:sp>
    </p:spTree>
    <p:extLst>
      <p:ext uri="{BB962C8B-B14F-4D97-AF65-F5344CB8AC3E}">
        <p14:creationId xmlns:p14="http://schemas.microsoft.com/office/powerpoint/2010/main" val="7407184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983C52B-5354-78FC-1514-6B344149BCBC}"/>
              </a:ext>
            </a:extLst>
          </p:cNvPr>
          <p:cNvSpPr>
            <a:spLocks noGrp="1"/>
          </p:cNvSpPr>
          <p:nvPr>
            <p:ph type="title"/>
          </p:nvPr>
        </p:nvSpPr>
        <p:spPr/>
        <p:txBody>
          <a:bodyPr/>
          <a:lstStyle/>
          <a:p>
            <a:r>
              <a:rPr lang="it-IT" dirty="0"/>
              <a:t>OUTLINE</a:t>
            </a:r>
          </a:p>
        </p:txBody>
      </p:sp>
      <p:sp>
        <p:nvSpPr>
          <p:cNvPr id="3" name="Segnaposto contenuto 2">
            <a:extLst>
              <a:ext uri="{FF2B5EF4-FFF2-40B4-BE49-F238E27FC236}">
                <a16:creationId xmlns:a16="http://schemas.microsoft.com/office/drawing/2014/main" id="{8D0DD33B-8AFD-AF1D-CF94-809F030815F7}"/>
              </a:ext>
            </a:extLst>
          </p:cNvPr>
          <p:cNvSpPr>
            <a:spLocks noGrp="1"/>
          </p:cNvSpPr>
          <p:nvPr>
            <p:ph idx="1"/>
          </p:nvPr>
        </p:nvSpPr>
        <p:spPr/>
        <p:txBody>
          <a:bodyPr/>
          <a:lstStyle/>
          <a:p>
            <a:r>
              <a:rPr lang="it-IT" dirty="0" err="1"/>
              <a:t>Most</a:t>
            </a:r>
            <a:r>
              <a:rPr lang="it-IT" dirty="0"/>
              <a:t> </a:t>
            </a:r>
            <a:r>
              <a:rPr lang="it-IT" dirty="0" err="1"/>
              <a:t>relevant</a:t>
            </a:r>
            <a:r>
              <a:rPr lang="it-IT" dirty="0"/>
              <a:t> </a:t>
            </a:r>
            <a:r>
              <a:rPr lang="it-IT" dirty="0" err="1"/>
              <a:t>categories</a:t>
            </a:r>
            <a:r>
              <a:rPr lang="it-IT" dirty="0"/>
              <a:t> in </a:t>
            </a:r>
            <a:r>
              <a:rPr lang="it-IT" dirty="0" err="1"/>
              <a:t>income</a:t>
            </a:r>
            <a:r>
              <a:rPr lang="it-IT" dirty="0"/>
              <a:t> </a:t>
            </a:r>
            <a:r>
              <a:rPr lang="it-IT" dirty="0" err="1"/>
              <a:t>taxation</a:t>
            </a:r>
            <a:r>
              <a:rPr lang="it-IT" dirty="0"/>
              <a:t>: common features and </a:t>
            </a:r>
            <a:r>
              <a:rPr lang="it-IT" dirty="0" err="1"/>
              <a:t>pecularity</a:t>
            </a:r>
            <a:endParaRPr lang="it-IT" dirty="0"/>
          </a:p>
          <a:p>
            <a:r>
              <a:rPr lang="it-IT" dirty="0" err="1"/>
              <a:t>Emplyment</a:t>
            </a:r>
            <a:r>
              <a:rPr lang="it-IT" dirty="0"/>
              <a:t> </a:t>
            </a:r>
            <a:r>
              <a:rPr lang="it-IT" dirty="0" err="1"/>
              <a:t>income</a:t>
            </a:r>
            <a:endParaRPr lang="it-IT" dirty="0"/>
          </a:p>
          <a:p>
            <a:r>
              <a:rPr lang="it-IT" dirty="0"/>
              <a:t>Professional </a:t>
            </a:r>
            <a:r>
              <a:rPr lang="it-IT" dirty="0" err="1"/>
              <a:t>income</a:t>
            </a:r>
            <a:endParaRPr lang="it-IT" dirty="0"/>
          </a:p>
          <a:p>
            <a:r>
              <a:rPr lang="it-IT" dirty="0"/>
              <a:t>Business </a:t>
            </a:r>
            <a:r>
              <a:rPr lang="it-IT" dirty="0" err="1"/>
              <a:t>income</a:t>
            </a:r>
            <a:endParaRPr lang="it-IT" dirty="0"/>
          </a:p>
          <a:p>
            <a:r>
              <a:rPr lang="it-IT" dirty="0"/>
              <a:t>Corporate </a:t>
            </a:r>
            <a:r>
              <a:rPr lang="it-IT" dirty="0" err="1"/>
              <a:t>Taxation</a:t>
            </a:r>
            <a:r>
              <a:rPr lang="it-IT" dirty="0"/>
              <a:t>: </a:t>
            </a:r>
            <a:r>
              <a:rPr lang="it-IT" dirty="0" err="1"/>
              <a:t>main</a:t>
            </a:r>
            <a:r>
              <a:rPr lang="it-IT" dirty="0"/>
              <a:t> features</a:t>
            </a:r>
          </a:p>
        </p:txBody>
      </p:sp>
    </p:spTree>
    <p:extLst>
      <p:ext uri="{BB962C8B-B14F-4D97-AF65-F5344CB8AC3E}">
        <p14:creationId xmlns:p14="http://schemas.microsoft.com/office/powerpoint/2010/main" val="10611676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063552" y="404664"/>
            <a:ext cx="8147248" cy="1154392"/>
          </a:xfrm>
        </p:spPr>
        <p:txBody>
          <a:bodyPr>
            <a:normAutofit/>
          </a:bodyPr>
          <a:lstStyle/>
          <a:p>
            <a:r>
              <a:rPr lang="it-IT" b="1" dirty="0" err="1"/>
              <a:t>Employment</a:t>
            </a:r>
            <a:r>
              <a:rPr lang="it-IT" b="1" dirty="0"/>
              <a:t> </a:t>
            </a:r>
            <a:r>
              <a:rPr lang="it-IT" b="1" dirty="0" err="1"/>
              <a:t>income</a:t>
            </a:r>
            <a:r>
              <a:rPr lang="it-IT" b="1" dirty="0"/>
              <a:t>:</a:t>
            </a:r>
            <a:r>
              <a:rPr lang="it-IT" b="1" dirty="0" err="1"/>
              <a:t>premises</a:t>
            </a:r>
            <a:endParaRPr lang="it-IT" dirty="0"/>
          </a:p>
        </p:txBody>
      </p:sp>
      <p:sp>
        <p:nvSpPr>
          <p:cNvPr id="3" name="Segnaposto contenuto 2"/>
          <p:cNvSpPr>
            <a:spLocks noGrp="1"/>
          </p:cNvSpPr>
          <p:nvPr>
            <p:ph idx="1"/>
          </p:nvPr>
        </p:nvSpPr>
        <p:spPr>
          <a:xfrm>
            <a:off x="1847528" y="1556792"/>
            <a:ext cx="8496944" cy="4968552"/>
          </a:xfrm>
        </p:spPr>
        <p:txBody>
          <a:bodyPr>
            <a:normAutofit fontScale="85000" lnSpcReduction="20000"/>
          </a:bodyPr>
          <a:lstStyle/>
          <a:p>
            <a:pPr algn="just"/>
            <a:r>
              <a:rPr lang="en-US" dirty="0"/>
              <a:t>Virtually all countries have special rules for employment income. These respond to practical concerns about administratibilty of the income tax. In principles, employees could be treated the same as businesspersons, keeping the same type of books and calculating the tax liability on their own. This would not work as a practical matter because the vast majority of employees would not be in a position to keep to the same strict standards as business and because their vast number would make tax control impossible </a:t>
            </a:r>
            <a:r>
              <a:rPr lang="en-US" dirty="0">
                <a:sym typeface="Wingdings" pitchFamily="2" charset="2"/>
              </a:rPr>
              <a:t> all countries have adopted a special regime for employees under which </a:t>
            </a:r>
            <a:r>
              <a:rPr lang="en-US" b="1" dirty="0">
                <a:sym typeface="Wingdings" pitchFamily="2" charset="2"/>
              </a:rPr>
              <a:t>most of the obligation for determination and payment of the tax falls on the employer</a:t>
            </a:r>
          </a:p>
          <a:p>
            <a:pPr algn="just"/>
            <a:r>
              <a:rPr lang="en-US" dirty="0">
                <a:sym typeface="Wingdings" pitchFamily="2" charset="2"/>
              </a:rPr>
              <a:t>The definition of employee tends to rely on the labor law</a:t>
            </a:r>
          </a:p>
          <a:p>
            <a:pPr algn="just"/>
            <a:r>
              <a:rPr lang="en-US" dirty="0">
                <a:sym typeface="Wingdings" pitchFamily="2" charset="2"/>
              </a:rPr>
              <a:t>As a matter of equity and accuracy, it would make sense to allow employees to deduct the costs of earning employment income. However, the nature of employment is such that the cost incurred by the employees are relatively small, given that the employer provided the condition for work. It is therefore less critical to allow a deduction for employee expenses than it is for the self-employed +allowing each taxpayer to deduct expense raises a serious issue if tax administration, particularly because employment income is taxed though final </a:t>
            </a:r>
            <a:r>
              <a:rPr lang="en-US" b="1" dirty="0">
                <a:sym typeface="Wingdings" pitchFamily="2" charset="2"/>
              </a:rPr>
              <a:t>withholding</a:t>
            </a:r>
            <a:r>
              <a:rPr lang="en-US" dirty="0">
                <a:sym typeface="Wingdings" pitchFamily="2" charset="2"/>
              </a:rPr>
              <a:t> the majority of countries restrict deductions for earning income from employment</a:t>
            </a:r>
            <a:endParaRPr lang="en-US" dirty="0"/>
          </a:p>
        </p:txBody>
      </p:sp>
      <p:sp>
        <p:nvSpPr>
          <p:cNvPr id="4" name="Segnaposto piè di pagina 3"/>
          <p:cNvSpPr>
            <a:spLocks noGrp="1"/>
          </p:cNvSpPr>
          <p:nvPr>
            <p:ph type="ftr" sz="quarter" idx="11"/>
          </p:nvPr>
        </p:nvSpPr>
        <p:spPr/>
        <p:txBody>
          <a:bodyPr/>
          <a:lstStyle/>
          <a:p>
            <a:r>
              <a:rPr lang="it-IT" dirty="0"/>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3</a:t>
            </a:fld>
            <a:endParaRPr lang="it-IT"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b="1" dirty="0"/>
              <a:t>Employment </a:t>
            </a:r>
            <a:r>
              <a:rPr lang="it-IT" b="1" dirty="0" err="1"/>
              <a:t>income</a:t>
            </a:r>
            <a:r>
              <a:rPr lang="it-IT" b="1" dirty="0"/>
              <a:t>: common </a:t>
            </a:r>
            <a:r>
              <a:rPr lang="it-IT" b="1" dirty="0" err="1"/>
              <a:t>features</a:t>
            </a:r>
            <a:endParaRPr lang="it-IT" dirty="0"/>
          </a:p>
        </p:txBody>
      </p:sp>
      <p:sp>
        <p:nvSpPr>
          <p:cNvPr id="3" name="Segnaposto contenuto 2"/>
          <p:cNvSpPr>
            <a:spLocks noGrp="1"/>
          </p:cNvSpPr>
          <p:nvPr>
            <p:ph idx="1"/>
          </p:nvPr>
        </p:nvSpPr>
        <p:spPr/>
        <p:txBody>
          <a:bodyPr>
            <a:normAutofit fontScale="70000" lnSpcReduction="20000"/>
          </a:bodyPr>
          <a:lstStyle/>
          <a:p>
            <a:r>
              <a:rPr lang="en-US" b="1" dirty="0">
                <a:solidFill>
                  <a:schemeClr val="accent2"/>
                </a:solidFill>
              </a:rPr>
              <a:t>Definition</a:t>
            </a:r>
            <a:r>
              <a:rPr lang="en-US" dirty="0"/>
              <a:t>: Basically in all the jurisdictions involved, Employment Income is any amount, in cash or in kind, received by an employee with respect to his employment</a:t>
            </a:r>
          </a:p>
          <a:p>
            <a:r>
              <a:rPr lang="en-US" dirty="0"/>
              <a:t>Remuneration for any work performed, regardless of who pays it and where or when it is paid, is taxable. </a:t>
            </a:r>
          </a:p>
          <a:p>
            <a:r>
              <a:rPr lang="en-US" dirty="0"/>
              <a:t>Income from employment principally consists of wages and salaries, including fringe benefits. Pensions paid by an employer for past services are also included in this category.</a:t>
            </a:r>
          </a:p>
          <a:p>
            <a:r>
              <a:rPr lang="en-US" b="1" dirty="0">
                <a:solidFill>
                  <a:schemeClr val="accent2"/>
                </a:solidFill>
              </a:rPr>
              <a:t>Benefits in kind </a:t>
            </a:r>
            <a:r>
              <a:rPr lang="en-US" dirty="0"/>
              <a:t>received or enjoyed from an employment in addition to the regular salary are categorized as income from employment and normally valued at market price</a:t>
            </a:r>
          </a:p>
          <a:p>
            <a:r>
              <a:rPr lang="en-US" dirty="0"/>
              <a:t>In the UK, there are complex provisions enabling the tax authorities, Her Majesty’s Revenue &amp; Customs (HMRC), to assess the value of benefits in kind received by employees and directors</a:t>
            </a:r>
          </a:p>
          <a:p>
            <a:pPr algn="just"/>
            <a:r>
              <a:rPr lang="en-US" dirty="0"/>
              <a:t>In Spain  there are some untaxed benefits in kind:</a:t>
            </a:r>
          </a:p>
          <a:p>
            <a:pPr algn="just"/>
            <a:r>
              <a:rPr lang="en-US" dirty="0"/>
              <a:t>In Italy, as a general rule, all reimbursements by the employer are taxable for the employee, with the exception of the refund of travelling expenses, subject to certain limits and conditions</a:t>
            </a:r>
          </a:p>
          <a:p>
            <a:pPr algn="just"/>
            <a:r>
              <a:rPr lang="en-US" dirty="0"/>
              <a:t>In Germany, the employer may, subject to certain conditions, apply special flat rates of tax to employees with low income</a:t>
            </a:r>
          </a:p>
          <a:p>
            <a:endParaRPr lang="it-IT" dirty="0"/>
          </a:p>
          <a:p>
            <a:endParaRPr lang="en-US" dirty="0"/>
          </a:p>
          <a:p>
            <a:endParaRPr lang="en-US" dirty="0"/>
          </a:p>
          <a:p>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4</a:t>
            </a:fld>
            <a:endParaRPr lang="it-IT"/>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Users\pc\Desktop\SLIDE PARIGI\spagna.jpg"/>
          <p:cNvPicPr>
            <a:picLocks noChangeAspect="1" noChangeArrowheads="1"/>
          </p:cNvPicPr>
          <p:nvPr/>
        </p:nvPicPr>
        <p:blipFill>
          <a:blip r:embed="rId2" cstate="print"/>
          <a:srcRect/>
          <a:stretch>
            <a:fillRect/>
          </a:stretch>
        </p:blipFill>
        <p:spPr bwMode="auto">
          <a:xfrm>
            <a:off x="2711624" y="2996953"/>
            <a:ext cx="360040" cy="239585"/>
          </a:xfrm>
          <a:prstGeom prst="rect">
            <a:avLst/>
          </a:prstGeom>
          <a:noFill/>
        </p:spPr>
      </p:pic>
      <p:pic>
        <p:nvPicPr>
          <p:cNvPr id="9" name="Picture 2" descr="C:\Users\pc\Desktop\SLIDE PARIGI\unionjk.gif"/>
          <p:cNvPicPr>
            <a:picLocks noChangeAspect="1" noChangeArrowheads="1"/>
          </p:cNvPicPr>
          <p:nvPr/>
        </p:nvPicPr>
        <p:blipFill>
          <a:blip r:embed="rId3" cstate="print"/>
          <a:srcRect/>
          <a:stretch>
            <a:fillRect/>
          </a:stretch>
        </p:blipFill>
        <p:spPr bwMode="auto">
          <a:xfrm>
            <a:off x="2495600" y="2420889"/>
            <a:ext cx="360040" cy="180481"/>
          </a:xfrm>
          <a:prstGeom prst="rect">
            <a:avLst/>
          </a:prstGeom>
          <a:noFill/>
        </p:spPr>
      </p:pic>
      <p:pic>
        <p:nvPicPr>
          <p:cNvPr id="6" name="Picture 2" descr="C:\Users\pc\Desktop\SLIDE PARIGI\Ger.png"/>
          <p:cNvPicPr>
            <a:picLocks noChangeAspect="1" noChangeArrowheads="1"/>
          </p:cNvPicPr>
          <p:nvPr/>
        </p:nvPicPr>
        <p:blipFill>
          <a:blip r:embed="rId4" cstate="print"/>
          <a:srcRect/>
          <a:stretch>
            <a:fillRect/>
          </a:stretch>
        </p:blipFill>
        <p:spPr bwMode="auto">
          <a:xfrm>
            <a:off x="2855640" y="1556792"/>
            <a:ext cx="480054" cy="288032"/>
          </a:xfrm>
          <a:prstGeom prst="rect">
            <a:avLst/>
          </a:prstGeom>
          <a:noFill/>
        </p:spPr>
      </p:pic>
      <p:pic>
        <p:nvPicPr>
          <p:cNvPr id="10" name="Picture 2" descr="C:\Users\pc\Desktop\SLIDE PARIGI\Fr.png"/>
          <p:cNvPicPr>
            <a:picLocks noChangeAspect="1" noChangeArrowheads="1"/>
          </p:cNvPicPr>
          <p:nvPr/>
        </p:nvPicPr>
        <p:blipFill>
          <a:blip r:embed="rId5" cstate="print"/>
          <a:srcRect/>
          <a:stretch>
            <a:fillRect/>
          </a:stretch>
        </p:blipFill>
        <p:spPr bwMode="auto">
          <a:xfrm>
            <a:off x="2423592" y="5445224"/>
            <a:ext cx="504056" cy="335288"/>
          </a:xfrm>
          <a:prstGeom prst="rect">
            <a:avLst/>
          </a:prstGeom>
          <a:noFill/>
        </p:spPr>
      </p:pic>
      <p:sp>
        <p:nvSpPr>
          <p:cNvPr id="2" name="Titolo 1"/>
          <p:cNvSpPr>
            <a:spLocks noGrp="1"/>
          </p:cNvSpPr>
          <p:nvPr>
            <p:ph type="title"/>
          </p:nvPr>
        </p:nvSpPr>
        <p:spPr>
          <a:xfrm>
            <a:off x="1991544" y="332656"/>
            <a:ext cx="8219256" cy="866360"/>
          </a:xfrm>
        </p:spPr>
        <p:txBody>
          <a:bodyPr/>
          <a:lstStyle/>
          <a:p>
            <a:r>
              <a:rPr lang="it-IT" dirty="0" err="1"/>
              <a:t>Peculiarities</a:t>
            </a:r>
            <a:r>
              <a:rPr lang="it-IT" dirty="0"/>
              <a:t> </a:t>
            </a:r>
          </a:p>
        </p:txBody>
      </p:sp>
      <p:sp>
        <p:nvSpPr>
          <p:cNvPr id="3" name="Segnaposto contenuto 2"/>
          <p:cNvSpPr>
            <a:spLocks noGrp="1"/>
          </p:cNvSpPr>
          <p:nvPr>
            <p:ph idx="1"/>
          </p:nvPr>
        </p:nvSpPr>
        <p:spPr>
          <a:xfrm>
            <a:off x="1919536" y="1268760"/>
            <a:ext cx="8291264" cy="5055840"/>
          </a:xfrm>
        </p:spPr>
        <p:txBody>
          <a:bodyPr>
            <a:normAutofit fontScale="70000" lnSpcReduction="20000"/>
          </a:bodyPr>
          <a:lstStyle/>
          <a:p>
            <a:pPr>
              <a:buFont typeface="Wingdings" pitchFamily="2" charset="2"/>
              <a:buChar char="Ø"/>
            </a:pPr>
            <a:r>
              <a:rPr lang="it-IT" b="1" dirty="0" err="1">
                <a:solidFill>
                  <a:schemeClr val="accent2"/>
                </a:solidFill>
              </a:rPr>
              <a:t>Deductions</a:t>
            </a:r>
            <a:r>
              <a:rPr lang="it-IT" dirty="0"/>
              <a:t>:</a:t>
            </a:r>
          </a:p>
          <a:p>
            <a:pPr algn="just"/>
            <a:r>
              <a:rPr lang="en-US" dirty="0"/>
              <a:t>In Germany, employees may deduct all expenses incurred in acquiring and maintaining income, in some cases subject to limitations. If the work-related expenses do not exceed EUR 1,230 , an employee is entitled to a lump-sum deduction of EUR 1,230For commuting between home and work, a standardized deduction of EUR 0.30 per km (one way) applies regardless of the means of transport used and whether or not actual expenses were incurred. </a:t>
            </a:r>
          </a:p>
          <a:p>
            <a:pPr algn="just"/>
            <a:r>
              <a:rPr lang="en-US" dirty="0"/>
              <a:t>In UK, a deduction is allowed for expenses incurred wholly, exclusively and necessarily in the performance of the duties of the office or employment</a:t>
            </a:r>
          </a:p>
          <a:p>
            <a:pPr algn="just"/>
            <a:r>
              <a:rPr lang="en-US" dirty="0"/>
              <a:t>In Spain, even if expenses related to employment are generally not deductible, travel allowances and amounts paid by the employer to the employee in compensation for his travel or moving expenses may be exempt if certain conditions are fulfilled. Only the following expenses are deductible: social security contributions; trade union fees; compulsory fees paid to professional associations, up to EUR 500; legal expenses in connection with the termination of employment, up to EUR 300; and other expenses different from the above, up to EUR 2,000, which might be increased in certain cases such as relocation to a different city or serving employees with disabilities</a:t>
            </a:r>
          </a:p>
          <a:p>
            <a:pPr algn="just"/>
            <a:r>
              <a:rPr lang="en-US" dirty="0"/>
              <a:t>In France, taxable employment income is computed by first reducing the total gross employment income by the deductible social security contributions and the deductible generalized social contribution. From the balance, the taxpayer may take a basic deduction, which is the higher of two amounts: (</a:t>
            </a:r>
            <a:r>
              <a:rPr lang="en-US" dirty="0" err="1"/>
              <a:t>i</a:t>
            </a:r>
            <a:r>
              <a:rPr lang="en-US" dirty="0"/>
              <a:t>) actual substantiated expenses; or (ii) a lump sum of 10% of the balance. Costs of moving incurred by an employee are deductible from his taxable income but only if the moving is necessary for his work or career, or in order to start a new job.</a:t>
            </a:r>
          </a:p>
          <a:p>
            <a:pPr algn="just"/>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5</a:t>
            </a:fld>
            <a:endParaRPr lang="it-IT"/>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991544" y="332656"/>
            <a:ext cx="8219256" cy="650336"/>
          </a:xfrm>
        </p:spPr>
        <p:txBody>
          <a:bodyPr>
            <a:normAutofit fontScale="90000"/>
          </a:bodyPr>
          <a:lstStyle/>
          <a:p>
            <a:r>
              <a:rPr lang="en-US" b="1" dirty="0">
                <a:solidFill>
                  <a:schemeClr val="accent2"/>
                </a:solidFill>
              </a:rPr>
              <a:t>Exemptions</a:t>
            </a:r>
            <a:endParaRPr lang="it-IT" dirty="0"/>
          </a:p>
        </p:txBody>
      </p:sp>
      <p:sp>
        <p:nvSpPr>
          <p:cNvPr id="3" name="Segnaposto contenuto 2"/>
          <p:cNvSpPr>
            <a:spLocks noGrp="1"/>
          </p:cNvSpPr>
          <p:nvPr>
            <p:ph idx="1"/>
          </p:nvPr>
        </p:nvSpPr>
        <p:spPr>
          <a:xfrm>
            <a:off x="1991544" y="908720"/>
            <a:ext cx="8352928" cy="5688632"/>
          </a:xfrm>
        </p:spPr>
        <p:txBody>
          <a:bodyPr>
            <a:noAutofit/>
          </a:bodyPr>
          <a:lstStyle/>
          <a:p>
            <a:pPr>
              <a:buFont typeface="Wingdings" pitchFamily="2" charset="2"/>
              <a:buChar char="Ø"/>
            </a:pPr>
            <a:endParaRPr lang="en-US" sz="1400" dirty="0"/>
          </a:p>
          <a:p>
            <a:pPr>
              <a:buFont typeface="Wingdings" pitchFamily="2" charset="2"/>
              <a:buChar char="Ø"/>
            </a:pPr>
            <a:r>
              <a:rPr lang="en-US" sz="1400" dirty="0"/>
              <a:t>In general, in all the jurisdictions involved, disbursed expenses incurred by the employee on behalf of his employer are not taxable. In particular, certain removal expenses reimbursed to an employee by an employer are exempt : e.g. the employee becoming employed by a new employer; an alteration in the duties of an employee with his existing employer; an alteration in the place where existing duties under the same employer are performed</a:t>
            </a:r>
          </a:p>
          <a:p>
            <a:pPr marL="0" indent="0">
              <a:buNone/>
            </a:pPr>
            <a:endParaRPr lang="en-US" sz="1400" dirty="0"/>
          </a:p>
          <a:p>
            <a:pPr marL="0" indent="0">
              <a:buNone/>
            </a:pPr>
            <a:r>
              <a:rPr lang="en-US" sz="1400" dirty="0"/>
              <a:t>Then, there are some peculiarities: </a:t>
            </a:r>
          </a:p>
          <a:p>
            <a:endParaRPr lang="en-US" sz="1400" dirty="0"/>
          </a:p>
          <a:p>
            <a:r>
              <a:rPr lang="en-US" sz="1400" dirty="0"/>
              <a:t>In Italy, there are also some benefits in kind not included in the taxable income: food served in canteens or equivalent services (up to a daily ceiling); transportation between home and work, even if contracted out to third parties; the value of services provided by the employer for the benefit of all employees for education, recreation, health and religious purposes and social assistance; and the value of the shares offered to all employees up to EUR 2,065.83, provided that the shares are not repurchased by the employer or otherwise transferred within 3 years  </a:t>
            </a:r>
          </a:p>
          <a:p>
            <a:endParaRPr lang="it-IT" sz="1200"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6</a:t>
            </a:fld>
            <a:endParaRPr lang="it-IT"/>
          </a:p>
        </p:txBody>
      </p:sp>
      <p:pic>
        <p:nvPicPr>
          <p:cNvPr id="10" name="Picture 3" descr="C:\Users\pc\Desktop\SLIDE PARIGI\bandiera-Italia.jpg"/>
          <p:cNvPicPr>
            <a:picLocks noChangeAspect="1" noChangeArrowheads="1"/>
          </p:cNvPicPr>
          <p:nvPr/>
        </p:nvPicPr>
        <p:blipFill>
          <a:blip r:embed="rId2" cstate="print"/>
          <a:srcRect/>
          <a:stretch>
            <a:fillRect/>
          </a:stretch>
        </p:blipFill>
        <p:spPr bwMode="auto">
          <a:xfrm>
            <a:off x="978109" y="3971841"/>
            <a:ext cx="360040" cy="240026"/>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242C4B4-97B8-2941-2D14-F5FC559EADB6}"/>
              </a:ext>
            </a:extLst>
          </p:cNvPr>
          <p:cNvSpPr>
            <a:spLocks noGrp="1"/>
          </p:cNvSpPr>
          <p:nvPr>
            <p:ph type="title"/>
          </p:nvPr>
        </p:nvSpPr>
        <p:spPr/>
        <p:txBody>
          <a:bodyPr/>
          <a:lstStyle/>
          <a:p>
            <a:r>
              <a:rPr lang="it-IT" dirty="0"/>
              <a:t>…</a:t>
            </a:r>
          </a:p>
        </p:txBody>
      </p:sp>
      <p:sp>
        <p:nvSpPr>
          <p:cNvPr id="3" name="Segnaposto contenuto 2">
            <a:extLst>
              <a:ext uri="{FF2B5EF4-FFF2-40B4-BE49-F238E27FC236}">
                <a16:creationId xmlns:a16="http://schemas.microsoft.com/office/drawing/2014/main" id="{640ACA1A-0651-7B2D-F881-0173F2F546E6}"/>
              </a:ext>
            </a:extLst>
          </p:cNvPr>
          <p:cNvSpPr>
            <a:spLocks noGrp="1"/>
          </p:cNvSpPr>
          <p:nvPr>
            <p:ph idx="1"/>
          </p:nvPr>
        </p:nvSpPr>
        <p:spPr/>
        <p:txBody>
          <a:bodyPr>
            <a:normAutofit fontScale="70000" lnSpcReduction="20000"/>
          </a:bodyPr>
          <a:lstStyle/>
          <a:p>
            <a:r>
              <a:rPr lang="en-US" sz="2000" dirty="0"/>
              <a:t>In Spain, benefits in kind are fully taxable and valued at their cost for the employer or at their market value, with the following exceptions:</a:t>
            </a:r>
          </a:p>
          <a:p>
            <a:pPr>
              <a:buNone/>
            </a:pPr>
            <a:r>
              <a:rPr lang="en-US" sz="2000" dirty="0"/>
              <a:t>         -the value of the free use of a residence is generally 10% (or 5% for dwellings with a revised cadastral value) of the cadastral value;</a:t>
            </a:r>
          </a:p>
          <a:p>
            <a:pPr>
              <a:buNone/>
            </a:pPr>
            <a:r>
              <a:rPr lang="en-US" sz="2000" dirty="0"/>
              <a:t>         -the free use of a company car is valued at 20% of its acquisition value (if owned by the employer) or of its market value (if leased) annually; the valuation of this compensation may be reduced by up to 30% for vehicles which are considered to be energy-efficient; and</a:t>
            </a:r>
          </a:p>
          <a:p>
            <a:pPr>
              <a:buNone/>
            </a:pPr>
            <a:r>
              <a:rPr lang="en-US" sz="2000" dirty="0"/>
              <a:t>         -the benefit of a loan bearing interest below the market rate is valued as the difference between the market rate and the interest actually charged</a:t>
            </a:r>
          </a:p>
          <a:p>
            <a:pPr>
              <a:buNone/>
            </a:pPr>
            <a:r>
              <a:rPr lang="en-US" sz="2000" dirty="0"/>
              <a:t> If the income has been generated during more than 2 years and it is attributable to a single tax period, only 70% (60% in 2014) of it is taxable (with certain restrictions and subject to an overall limit of EUR 300,000 per year). This reduction of 30% (40% in 2014) over the employment income does not apply if, within the five tax periods preceding the tax period in which it becomes payable, the taxpayer obtained other income to which this same reduction was applied</a:t>
            </a:r>
          </a:p>
          <a:p>
            <a:r>
              <a:rPr lang="en-US" sz="2000" dirty="0"/>
              <a:t>In Germany: </a:t>
            </a:r>
          </a:p>
          <a:p>
            <a:pPr>
              <a:buFontTx/>
              <a:buChar char="-"/>
            </a:pPr>
            <a:r>
              <a:rPr lang="en-US" sz="2000" dirty="0"/>
              <a:t>Benefits in kind received or enjoyed from an employment in addition to the regular salary are categorized as income from employment and normally valued at market price, including VAT. A ruling which fixes the value of certain benefits, e.g. housing and food, is issued annually</a:t>
            </a:r>
          </a:p>
          <a:p>
            <a:pPr>
              <a:buFontTx/>
              <a:buChar char="-"/>
            </a:pPr>
            <a:endParaRPr lang="en-US" sz="2000" dirty="0"/>
          </a:p>
          <a:p>
            <a:endParaRPr lang="it-IT" dirty="0"/>
          </a:p>
        </p:txBody>
      </p:sp>
      <p:pic>
        <p:nvPicPr>
          <p:cNvPr id="8" name="Picture 3" descr="C:\Users\pc\Desktop\SLIDE PARIGI\spagna.jpg"/>
          <p:cNvPicPr>
            <a:picLocks noChangeAspect="1" noChangeArrowheads="1"/>
          </p:cNvPicPr>
          <p:nvPr/>
        </p:nvPicPr>
        <p:blipFill>
          <a:blip r:embed="rId2" cstate="print"/>
          <a:srcRect/>
          <a:stretch>
            <a:fillRect/>
          </a:stretch>
        </p:blipFill>
        <p:spPr bwMode="auto">
          <a:xfrm>
            <a:off x="286071" y="2761359"/>
            <a:ext cx="360040" cy="239585"/>
          </a:xfrm>
          <a:prstGeom prst="rect">
            <a:avLst/>
          </a:prstGeom>
          <a:noFill/>
        </p:spPr>
      </p:pic>
      <p:pic>
        <p:nvPicPr>
          <p:cNvPr id="9" name="Picture 2" descr="C:\Users\pc\Desktop\SLIDE PARIGI\Ger.png"/>
          <p:cNvPicPr>
            <a:picLocks noChangeAspect="1" noChangeArrowheads="1"/>
          </p:cNvPicPr>
          <p:nvPr/>
        </p:nvPicPr>
        <p:blipFill>
          <a:blip r:embed="rId3" cstate="print"/>
          <a:srcRect/>
          <a:stretch>
            <a:fillRect/>
          </a:stretch>
        </p:blipFill>
        <p:spPr bwMode="auto">
          <a:xfrm>
            <a:off x="226064" y="4955094"/>
            <a:ext cx="480054" cy="288032"/>
          </a:xfrm>
          <a:prstGeom prst="rect">
            <a:avLst/>
          </a:prstGeom>
          <a:noFill/>
        </p:spPr>
      </p:pic>
    </p:spTree>
    <p:extLst>
      <p:ext uri="{BB962C8B-B14F-4D97-AF65-F5344CB8AC3E}">
        <p14:creationId xmlns:p14="http://schemas.microsoft.com/office/powerpoint/2010/main" val="29462609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247CA1-099D-22E1-6AC6-D347D13AB9E4}"/>
              </a:ext>
            </a:extLst>
          </p:cNvPr>
          <p:cNvSpPr>
            <a:spLocks noGrp="1"/>
          </p:cNvSpPr>
          <p:nvPr>
            <p:ph type="title"/>
          </p:nvPr>
        </p:nvSpPr>
        <p:spPr/>
        <p:txBody>
          <a:bodyPr/>
          <a:lstStyle/>
          <a:p>
            <a:r>
              <a:rPr lang="it-IT" dirty="0" err="1"/>
              <a:t>Italian</a:t>
            </a:r>
            <a:r>
              <a:rPr lang="it-IT" dirty="0"/>
              <a:t> Separate </a:t>
            </a:r>
            <a:r>
              <a:rPr lang="it-IT" dirty="0" err="1"/>
              <a:t>Taxation</a:t>
            </a:r>
            <a:endParaRPr lang="it-IT" dirty="0"/>
          </a:p>
        </p:txBody>
      </p:sp>
      <p:sp>
        <p:nvSpPr>
          <p:cNvPr id="3" name="Segnaposto contenuto 2">
            <a:extLst>
              <a:ext uri="{FF2B5EF4-FFF2-40B4-BE49-F238E27FC236}">
                <a16:creationId xmlns:a16="http://schemas.microsoft.com/office/drawing/2014/main" id="{FBA2F024-14CD-8F4C-C7A0-41224E78DC2A}"/>
              </a:ext>
            </a:extLst>
          </p:cNvPr>
          <p:cNvSpPr>
            <a:spLocks noGrp="1"/>
          </p:cNvSpPr>
          <p:nvPr>
            <p:ph idx="1"/>
          </p:nvPr>
        </p:nvSpPr>
        <p:spPr/>
        <p:txBody>
          <a:bodyPr>
            <a:normAutofit lnSpcReduction="10000"/>
          </a:bodyPr>
          <a:lstStyle/>
          <a:p>
            <a:pPr marL="274320" marR="0" lvl="0" indent="-274320" algn="just"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200" b="0" i="0" u="none" strike="noStrike" kern="1200" cap="none" spc="0" normalizeH="0" baseline="0" noProof="0" dirty="0">
                <a:ln>
                  <a:noFill/>
                </a:ln>
                <a:solidFill>
                  <a:prstClr val="black"/>
                </a:solidFill>
                <a:effectLst/>
                <a:uLnTx/>
                <a:uFillTx/>
                <a:latin typeface="Times New Roman"/>
                <a:ea typeface="+mn-ea"/>
                <a:cs typeface="+mn-cs"/>
              </a:rPr>
              <a:t>Payments on termination of an employment, may, </a:t>
            </a:r>
            <a:r>
              <a:rPr kumimoji="0" lang="en-US" sz="2200" b="1" i="0" u="none" strike="noStrike" kern="1200" cap="none" spc="0" normalizeH="0" baseline="0" noProof="0" dirty="0">
                <a:ln>
                  <a:noFill/>
                </a:ln>
                <a:solidFill>
                  <a:srgbClr val="009DD9"/>
                </a:solidFill>
                <a:effectLst/>
                <a:uLnTx/>
                <a:uFillTx/>
                <a:latin typeface="Times New Roman"/>
                <a:ea typeface="+mn-ea"/>
                <a:cs typeface="+mn-cs"/>
              </a:rPr>
              <a:t>at the taxpayer’s option</a:t>
            </a:r>
            <a:r>
              <a:rPr kumimoji="0" lang="en-US" sz="2200" b="0" i="0" u="none" strike="noStrike" kern="1200" cap="none" spc="0" normalizeH="0" baseline="0" noProof="0" dirty="0">
                <a:ln>
                  <a:noFill/>
                </a:ln>
                <a:solidFill>
                  <a:prstClr val="black"/>
                </a:solidFill>
                <a:effectLst/>
                <a:uLnTx/>
                <a:uFillTx/>
                <a:latin typeface="Times New Roman"/>
                <a:ea typeface="+mn-ea"/>
                <a:cs typeface="+mn-cs"/>
              </a:rPr>
              <a:t>, be taxed separately. Under the separate taxation, the taxable base for the termination payments is computed by deducting EUR 309.87 per working year from the termination payment received. The tax rate applicable to the taxable base is the average of the income tax rates applicable to an income of reference which is computed as follows:</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2200" b="0" i="0" u="none" strike="noStrike" kern="1200" cap="none" spc="0" normalizeH="0" baseline="0" noProof="0" dirty="0">
              <a:ln>
                <a:noFill/>
              </a:ln>
              <a:solidFill>
                <a:prstClr val="black"/>
              </a:solidFill>
              <a:effectLst/>
              <a:uLnTx/>
              <a:uFillTx/>
              <a:latin typeface="Times New Roman"/>
              <a:ea typeface="+mn-ea"/>
              <a:cs typeface="+mn-cs"/>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None/>
              <a:tabLst/>
              <a:defRPr/>
            </a:pPr>
            <a:r>
              <a:rPr kumimoji="0" lang="en-US" sz="2200" b="1" i="0" u="none" strike="noStrike" kern="1200" cap="none" spc="0" normalizeH="0" baseline="0" noProof="0" dirty="0">
                <a:ln>
                  <a:noFill/>
                </a:ln>
                <a:solidFill>
                  <a:prstClr val="black"/>
                </a:solidFill>
                <a:effectLst/>
                <a:uLnTx/>
                <a:uFillTx/>
                <a:latin typeface="Times New Roman"/>
                <a:ea typeface="+mn-ea"/>
                <a:cs typeface="+mn-cs"/>
              </a:rPr>
              <a:t>Net termination payment / Number of working years × 12</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None/>
              <a:tabLst/>
              <a:defRPr/>
            </a:pPr>
            <a:endParaRPr kumimoji="0" lang="en-US" sz="2200" b="0" i="0" u="none" strike="noStrike" kern="1200" cap="none" spc="0" normalizeH="0" baseline="0" noProof="0" dirty="0">
              <a:ln>
                <a:noFill/>
              </a:ln>
              <a:solidFill>
                <a:prstClr val="black"/>
              </a:solidFill>
              <a:effectLst/>
              <a:uLnTx/>
              <a:uFillTx/>
              <a:latin typeface="Times New Roman"/>
              <a:ea typeface="+mn-ea"/>
              <a:cs typeface="+mn-cs"/>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200" b="0" i="0" u="none" strike="noStrike" kern="1200" cap="none" spc="0" normalizeH="0" baseline="0" noProof="0" dirty="0">
                <a:ln>
                  <a:noFill/>
                </a:ln>
                <a:solidFill>
                  <a:prstClr val="black"/>
                </a:solidFill>
                <a:effectLst/>
                <a:uLnTx/>
                <a:uFillTx/>
                <a:latin typeface="Times New Roman"/>
                <a:ea typeface="+mn-ea"/>
                <a:cs typeface="+mn-cs"/>
              </a:rPr>
              <a:t>The average of the income tax rates applicable to the income of reference may be determined by using the following method of calculation:</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None/>
              <a:tabLst/>
              <a:defRPr/>
            </a:pPr>
            <a:r>
              <a:rPr kumimoji="0" lang="en-US" sz="2200" b="1" i="0" u="none" strike="noStrike" kern="1200" cap="none" spc="0" normalizeH="0" baseline="0" noProof="0" dirty="0">
                <a:ln>
                  <a:noFill/>
                </a:ln>
                <a:solidFill>
                  <a:prstClr val="black"/>
                </a:solidFill>
                <a:effectLst/>
                <a:uLnTx/>
                <a:uFillTx/>
                <a:latin typeface="Times New Roman"/>
                <a:ea typeface="+mn-ea"/>
                <a:cs typeface="+mn-cs"/>
              </a:rPr>
              <a:t>Income tax on the income of reference / Income of reference × 100</a:t>
            </a:r>
          </a:p>
          <a:p>
            <a:endParaRPr lang="it-IT" dirty="0"/>
          </a:p>
        </p:txBody>
      </p:sp>
      <p:graphicFrame>
        <p:nvGraphicFramePr>
          <p:cNvPr id="6" name="Tabella 5">
            <a:extLst>
              <a:ext uri="{FF2B5EF4-FFF2-40B4-BE49-F238E27FC236}">
                <a16:creationId xmlns:a16="http://schemas.microsoft.com/office/drawing/2014/main" id="{DE64DE9F-9616-9907-ECE6-77DBA4E29676}"/>
              </a:ext>
            </a:extLst>
          </p:cNvPr>
          <p:cNvGraphicFramePr>
            <a:graphicFrameLocks noGrp="1"/>
          </p:cNvGraphicFramePr>
          <p:nvPr>
            <p:extLst>
              <p:ext uri="{D42A27DB-BD31-4B8C-83A1-F6EECF244321}">
                <p14:modId xmlns:p14="http://schemas.microsoft.com/office/powerpoint/2010/main" val="964887474"/>
              </p:ext>
            </p:extLst>
          </p:nvPr>
        </p:nvGraphicFramePr>
        <p:xfrm>
          <a:off x="1099335" y="4232953"/>
          <a:ext cx="7541231" cy="534256"/>
        </p:xfrm>
        <a:graphic>
          <a:graphicData uri="http://schemas.openxmlformats.org/drawingml/2006/table">
            <a:tbl>
              <a:tblPr/>
              <a:tblGrid>
                <a:gridCol w="7541231">
                  <a:extLst>
                    <a:ext uri="{9D8B030D-6E8A-4147-A177-3AD203B41FA5}">
                      <a16:colId xmlns:a16="http://schemas.microsoft.com/office/drawing/2014/main" val="1704634372"/>
                    </a:ext>
                  </a:extLst>
                </a:gridCol>
              </a:tblGrid>
              <a:tr h="534256">
                <a:tc>
                  <a:txBody>
                    <a:bodyPr/>
                    <a:lstStyle/>
                    <a:p>
                      <a:endParaRPr lang="it-IT"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709596113"/>
                  </a:ext>
                </a:extLst>
              </a:tr>
            </a:tbl>
          </a:graphicData>
        </a:graphic>
      </p:graphicFrame>
      <p:graphicFrame>
        <p:nvGraphicFramePr>
          <p:cNvPr id="7" name="Tabella 6">
            <a:extLst>
              <a:ext uri="{FF2B5EF4-FFF2-40B4-BE49-F238E27FC236}">
                <a16:creationId xmlns:a16="http://schemas.microsoft.com/office/drawing/2014/main" id="{7F9A7C65-AFFA-98E0-9481-CA18FF48CC1E}"/>
              </a:ext>
            </a:extLst>
          </p:cNvPr>
          <p:cNvGraphicFramePr>
            <a:graphicFrameLocks noGrp="1"/>
          </p:cNvGraphicFramePr>
          <p:nvPr/>
        </p:nvGraphicFramePr>
        <p:xfrm>
          <a:off x="821933" y="5661061"/>
          <a:ext cx="8527550" cy="482885"/>
        </p:xfrm>
        <a:graphic>
          <a:graphicData uri="http://schemas.openxmlformats.org/drawingml/2006/table">
            <a:tbl>
              <a:tblPr/>
              <a:tblGrid>
                <a:gridCol w="8527550">
                  <a:extLst>
                    <a:ext uri="{9D8B030D-6E8A-4147-A177-3AD203B41FA5}">
                      <a16:colId xmlns:a16="http://schemas.microsoft.com/office/drawing/2014/main" val="2861438290"/>
                    </a:ext>
                  </a:extLst>
                </a:gridCol>
              </a:tblGrid>
              <a:tr h="482885">
                <a:tc>
                  <a:txBody>
                    <a:bodyPr/>
                    <a:lstStyle/>
                    <a:p>
                      <a:endParaRPr lang="it-IT"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481265174"/>
                  </a:ext>
                </a:extLst>
              </a:tr>
            </a:tbl>
          </a:graphicData>
        </a:graphic>
      </p:graphicFrame>
    </p:spTree>
    <p:extLst>
      <p:ext uri="{BB962C8B-B14F-4D97-AF65-F5344CB8AC3E}">
        <p14:creationId xmlns:p14="http://schemas.microsoft.com/office/powerpoint/2010/main" val="41475042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descr="corporate-tax-compliance-in-the-netherlands.jpg"/>
          <p:cNvPicPr>
            <a:picLocks noChangeAspect="1"/>
          </p:cNvPicPr>
          <p:nvPr/>
        </p:nvPicPr>
        <p:blipFill>
          <a:blip r:embed="rId2" cstate="print">
            <a:duotone>
              <a:schemeClr val="accent3">
                <a:shade val="45000"/>
                <a:satMod val="135000"/>
              </a:schemeClr>
              <a:prstClr val="white"/>
            </a:duotone>
            <a:lum bright="15000" contrast="-10000"/>
          </a:blip>
          <a:srcRect b="3738"/>
          <a:stretch>
            <a:fillRect/>
          </a:stretch>
        </p:blipFill>
        <p:spPr>
          <a:xfrm>
            <a:off x="8753582" y="224145"/>
            <a:ext cx="1826569" cy="2457410"/>
          </a:xfrm>
          <a:prstGeom prst="rect">
            <a:avLst/>
          </a:prstGeom>
        </p:spPr>
      </p:pic>
      <p:sp>
        <p:nvSpPr>
          <p:cNvPr id="2" name="Titolo 1"/>
          <p:cNvSpPr>
            <a:spLocks noGrp="1"/>
          </p:cNvSpPr>
          <p:nvPr>
            <p:ph type="title"/>
          </p:nvPr>
        </p:nvSpPr>
        <p:spPr/>
        <p:txBody>
          <a:bodyPr/>
          <a:lstStyle/>
          <a:p>
            <a:r>
              <a:rPr lang="it-IT" dirty="0" err="1"/>
              <a:t>Check</a:t>
            </a:r>
            <a:r>
              <a:rPr lang="it-IT" dirty="0"/>
              <a:t> - Point</a:t>
            </a:r>
          </a:p>
        </p:txBody>
      </p:sp>
      <p:sp>
        <p:nvSpPr>
          <p:cNvPr id="3" name="Segnaposto contenuto 2"/>
          <p:cNvSpPr>
            <a:spLocks noGrp="1"/>
          </p:cNvSpPr>
          <p:nvPr>
            <p:ph idx="1"/>
          </p:nvPr>
        </p:nvSpPr>
        <p:spPr>
          <a:xfrm>
            <a:off x="1158129" y="2021219"/>
            <a:ext cx="8946541" cy="4195481"/>
          </a:xfrm>
        </p:spPr>
        <p:txBody>
          <a:bodyPr>
            <a:noAutofit/>
          </a:bodyPr>
          <a:lstStyle/>
          <a:p>
            <a:r>
              <a:rPr lang="en-US" dirty="0"/>
              <a:t>Are benefits in kind generally taxable?</a:t>
            </a:r>
          </a:p>
          <a:p>
            <a:endParaRPr lang="en-US" dirty="0"/>
          </a:p>
          <a:p>
            <a:r>
              <a:rPr lang="en-US" dirty="0"/>
              <a:t>Are expenses incurred by the employee on behalf of his employer generally taxable?</a:t>
            </a:r>
          </a:p>
          <a:p>
            <a:endParaRPr lang="en-US" dirty="0"/>
          </a:p>
          <a:p>
            <a:r>
              <a:rPr lang="en-US" dirty="0"/>
              <a:t>What do you think about the Italian Separate Taxation for employment termination payments? Which is its </a:t>
            </a:r>
            <a:r>
              <a:rPr lang="en-US" i="1" dirty="0"/>
              <a:t>ratio</a:t>
            </a:r>
            <a:r>
              <a:rPr lang="en-US" dirty="0"/>
              <a:t>?</a:t>
            </a:r>
          </a:p>
          <a:p>
            <a:pPr>
              <a:buFont typeface="Wingdings" pitchFamily="2" charset="2"/>
              <a:buChar char="Ø"/>
            </a:pPr>
            <a:r>
              <a:rPr lang="en-US" b="1" dirty="0">
                <a:solidFill>
                  <a:schemeClr val="accent1"/>
                </a:solidFill>
              </a:rPr>
              <a:t>More in depth</a:t>
            </a:r>
          </a:p>
          <a:p>
            <a:pPr>
              <a:buNone/>
            </a:pPr>
            <a:r>
              <a:rPr lang="en-US" dirty="0"/>
              <a:t>If you were the lawmaker, haw would you treat the deduction for employee expenses?</a:t>
            </a:r>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9</a:t>
            </a:fld>
            <a:endParaRPr lang="it-IT"/>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Professional </a:t>
            </a:r>
            <a:r>
              <a:rPr lang="it-IT" dirty="0" err="1"/>
              <a:t>Income</a:t>
            </a:r>
            <a:endParaRPr lang="it-IT" dirty="0"/>
          </a:p>
        </p:txBody>
      </p:sp>
      <p:sp>
        <p:nvSpPr>
          <p:cNvPr id="3" name="Segnaposto contenuto 2"/>
          <p:cNvSpPr>
            <a:spLocks noGrp="1"/>
          </p:cNvSpPr>
          <p:nvPr>
            <p:ph idx="1"/>
          </p:nvPr>
        </p:nvSpPr>
        <p:spPr>
          <a:xfrm>
            <a:off x="1919536" y="1916832"/>
            <a:ext cx="8291264" cy="4407768"/>
          </a:xfrm>
        </p:spPr>
        <p:txBody>
          <a:bodyPr>
            <a:normAutofit fontScale="92500" lnSpcReduction="20000"/>
          </a:bodyPr>
          <a:lstStyle/>
          <a:p>
            <a:pPr algn="just"/>
            <a:r>
              <a:rPr lang="en-US" dirty="0"/>
              <a:t>In countries with a schedular definition of income it was common historically to treat professionals separately from business </a:t>
            </a:r>
            <a:r>
              <a:rPr lang="en-US" dirty="0">
                <a:sym typeface="Wingdings" pitchFamily="2" charset="2"/>
              </a:rPr>
              <a:t> many countries moved away from such a distinction and the OECD has correspondingly removed the article on professional income from its model treaty, thereby including such income in the category of business income</a:t>
            </a:r>
            <a:endParaRPr lang="en-US" dirty="0"/>
          </a:p>
          <a:p>
            <a:pPr algn="just"/>
            <a:r>
              <a:rPr lang="en-US" dirty="0"/>
              <a:t>Therefore, not all the jurisdictions involved in our study have “professional income” as independent category from business income</a:t>
            </a:r>
          </a:p>
          <a:p>
            <a:pPr algn="just"/>
            <a:r>
              <a:rPr lang="en-US" dirty="0"/>
              <a:t>In Germany, France and Italy professional income represent an autonomous category</a:t>
            </a:r>
          </a:p>
          <a:p>
            <a:pPr algn="just"/>
            <a:r>
              <a:rPr lang="en-US" dirty="0"/>
              <a:t>In Spain business income category includes professional income </a:t>
            </a:r>
          </a:p>
          <a:p>
            <a:pPr algn="just"/>
            <a:r>
              <a:rPr lang="en-US" dirty="0"/>
              <a:t>In UK business income category (heads of charge) includes professional income but they are ruled in different sub-categories (cases)</a:t>
            </a:r>
          </a:p>
          <a:p>
            <a:pPr algn="just"/>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10</a:t>
            </a:fld>
            <a:endParaRPr lang="it-IT"/>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b="1" dirty="0" err="1"/>
              <a:t>Germany</a:t>
            </a:r>
            <a:r>
              <a:rPr lang="it-IT" b="1" dirty="0"/>
              <a:t>: Professional </a:t>
            </a:r>
            <a:r>
              <a:rPr lang="it-IT" b="1" dirty="0" err="1"/>
              <a:t>Income</a:t>
            </a:r>
            <a:r>
              <a:rPr lang="it-IT" b="1" dirty="0"/>
              <a:t> and …</a:t>
            </a:r>
            <a:endParaRPr lang="it-IT" dirty="0"/>
          </a:p>
        </p:txBody>
      </p:sp>
      <p:sp>
        <p:nvSpPr>
          <p:cNvPr id="3" name="Segnaposto contenuto 2"/>
          <p:cNvSpPr>
            <a:spLocks noGrp="1"/>
          </p:cNvSpPr>
          <p:nvPr>
            <p:ph idx="1"/>
          </p:nvPr>
        </p:nvSpPr>
        <p:spPr>
          <a:xfrm>
            <a:off x="1775520" y="1844824"/>
            <a:ext cx="8892480" cy="4824536"/>
          </a:xfrm>
        </p:spPr>
        <p:txBody>
          <a:bodyPr>
            <a:normAutofit fontScale="55000" lnSpcReduction="20000"/>
          </a:bodyPr>
          <a:lstStyle/>
          <a:p>
            <a:pPr algn="just"/>
            <a:r>
              <a:rPr lang="en-US" dirty="0"/>
              <a:t>Income from independent personal services includes income from professional and other independent activities. Income derived from professional activities, e.g. scientific, artistic, literary, teaching or educational activities includes:</a:t>
            </a:r>
          </a:p>
          <a:p>
            <a:pPr marL="0" indent="0" algn="just">
              <a:buNone/>
            </a:pPr>
            <a:r>
              <a:rPr lang="en-US" dirty="0"/>
              <a:t>activities of:</a:t>
            </a:r>
          </a:p>
          <a:p>
            <a:pPr algn="just"/>
            <a:r>
              <a:rPr lang="en-US" dirty="0"/>
              <a:t>state-certified engineers, architects or similar professions;</a:t>
            </a:r>
          </a:p>
          <a:p>
            <a:pPr algn="just"/>
            <a:r>
              <a:rPr lang="en-US" dirty="0"/>
              <a:t>physicians, veterinarians and dentists;</a:t>
            </a:r>
          </a:p>
          <a:p>
            <a:pPr algn="just"/>
            <a:r>
              <a:rPr lang="en-US" dirty="0"/>
              <a:t>attorneys-at-law, patent attorneys, notaries public, certified public accountants;</a:t>
            </a:r>
          </a:p>
          <a:p>
            <a:pPr algn="just"/>
            <a:r>
              <a:rPr lang="en-US" dirty="0"/>
              <a:t>business consultants, tax advisors, auditors;</a:t>
            </a:r>
          </a:p>
          <a:p>
            <a:pPr algn="just"/>
            <a:r>
              <a:rPr lang="en-US" dirty="0"/>
              <a:t>photographic reporters and journalists; and</a:t>
            </a:r>
          </a:p>
          <a:p>
            <a:pPr algn="just"/>
            <a:r>
              <a:rPr lang="en-US" dirty="0"/>
              <a:t>interpreters and translators; and</a:t>
            </a:r>
          </a:p>
          <a:p>
            <a:pPr algn="just"/>
            <a:r>
              <a:rPr lang="en-US" dirty="0"/>
              <a:t>other similar activities, e.g.: activities of university graduate psychologists; activities of experts; certain medical services; and certain advisory activities in tax and law affairs.</a:t>
            </a:r>
          </a:p>
          <a:p>
            <a:pPr algn="just">
              <a:buFont typeface="Wingdings" pitchFamily="2" charset="2"/>
              <a:buChar char="Ø"/>
            </a:pPr>
            <a:endParaRPr lang="en-US" dirty="0"/>
          </a:p>
          <a:p>
            <a:pPr algn="just">
              <a:buFont typeface="Wingdings" pitchFamily="2" charset="2"/>
              <a:buChar char="Ø"/>
            </a:pPr>
            <a:r>
              <a:rPr lang="en-US" dirty="0"/>
              <a:t>Professional activities may be also performed by partnerships for tax purposes. However, in this case, all partners being professionals must be in a managerial position and personally responsible for their work. If one partner of the partnership is not a professional or is a company, e.g. a limited liability company, the income of all partners is categorized as business income</a:t>
            </a:r>
          </a:p>
          <a:p>
            <a:pPr algn="just">
              <a:buFont typeface="Wingdings" pitchFamily="2" charset="2"/>
              <a:buChar char="Ø"/>
            </a:pPr>
            <a:endParaRPr lang="en-US" dirty="0"/>
          </a:p>
          <a:p>
            <a:pPr algn="just">
              <a:buFont typeface="Wingdings" pitchFamily="2" charset="2"/>
              <a:buChar char="Ø"/>
            </a:pPr>
            <a:r>
              <a:rPr lang="en-US" dirty="0"/>
              <a:t>In general, income from independent personal services is determined according to the net income method. However, the taxpayer may also elect to determine this income by the net worth comparison method, which requires the taxpayer to keep books and records in accordance with the generally accepted accounting principles</a:t>
            </a:r>
          </a:p>
          <a:p>
            <a:pPr algn="just">
              <a:buFont typeface="Wingdings" pitchFamily="2" charset="2"/>
              <a:buChar char="Ø"/>
            </a:pPr>
            <a:endParaRPr lang="en-US" dirty="0"/>
          </a:p>
          <a:p>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11</a:t>
            </a:fld>
            <a:endParaRPr lang="it-IT"/>
          </a:p>
        </p:txBody>
      </p:sp>
      <p:pic>
        <p:nvPicPr>
          <p:cNvPr id="6" name="Picture 2" descr="C:\Users\pc\Desktop\SLIDE PARIGI\Ger.png"/>
          <p:cNvPicPr>
            <a:picLocks noChangeAspect="1" noChangeArrowheads="1"/>
          </p:cNvPicPr>
          <p:nvPr/>
        </p:nvPicPr>
        <p:blipFill>
          <a:blip r:embed="rId2" cstate="print"/>
          <a:srcRect/>
          <a:stretch>
            <a:fillRect/>
          </a:stretch>
        </p:blipFill>
        <p:spPr bwMode="auto">
          <a:xfrm>
            <a:off x="8904312" y="1"/>
            <a:ext cx="1763688" cy="1058213"/>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b="1" dirty="0"/>
              <a:t>… Business </a:t>
            </a:r>
            <a:r>
              <a:rPr lang="it-IT" b="1" dirty="0" err="1"/>
              <a:t>Income</a:t>
            </a:r>
            <a:endParaRPr lang="it-IT" dirty="0"/>
          </a:p>
        </p:txBody>
      </p:sp>
      <p:sp>
        <p:nvSpPr>
          <p:cNvPr id="3" name="Segnaposto contenuto 2"/>
          <p:cNvSpPr>
            <a:spLocks noGrp="1"/>
          </p:cNvSpPr>
          <p:nvPr>
            <p:ph idx="1"/>
          </p:nvPr>
        </p:nvSpPr>
        <p:spPr/>
        <p:txBody>
          <a:bodyPr>
            <a:normAutofit fontScale="70000" lnSpcReduction="20000"/>
          </a:bodyPr>
          <a:lstStyle/>
          <a:p>
            <a:pPr algn="just">
              <a:buFont typeface="Wingdings" pitchFamily="2" charset="2"/>
              <a:buChar char="Ø"/>
            </a:pPr>
            <a:r>
              <a:rPr lang="en-US" dirty="0"/>
              <a:t>Under the Income Tax Law (</a:t>
            </a:r>
            <a:r>
              <a:rPr lang="en-US" dirty="0" err="1"/>
              <a:t>EStG</a:t>
            </a:r>
            <a:r>
              <a:rPr lang="en-US" dirty="0"/>
              <a:t>), any independent and lasting activity exercised with the intention of earning profit by participating in the open market and which does not qualify as professional or agricultural or forestry activities is considered a business</a:t>
            </a:r>
          </a:p>
          <a:p>
            <a:pPr algn="just">
              <a:buNone/>
            </a:pPr>
            <a:endParaRPr lang="en-US" dirty="0"/>
          </a:p>
          <a:p>
            <a:pPr algn="just">
              <a:buFont typeface="Wingdings" pitchFamily="2" charset="2"/>
              <a:buChar char="Ø"/>
            </a:pPr>
            <a:r>
              <a:rPr lang="en-US" dirty="0"/>
              <a:t>The Commercial Code and the Income Tax Law require nearly every business to keep certain books and records and, at the end of each business year, to prepare an </a:t>
            </a:r>
            <a:r>
              <a:rPr lang="en-US" b="1" dirty="0">
                <a:solidFill>
                  <a:schemeClr val="accent2"/>
                </a:solidFill>
              </a:rPr>
              <a:t>inventory and a balance sheet</a:t>
            </a:r>
            <a:r>
              <a:rPr lang="en-US" dirty="0"/>
              <a:t>. Books, inventories and balance sheets, as well as records (correspondence or vouchers), must be kept for 10 years. The Income Tax Law incorporates and expands the requirements of the Commercial Code. If the accounting treatment of certain items is at variance with the tax rules, a reconciliation or a separate tax balance sheet must be filed with the tax return</a:t>
            </a:r>
          </a:p>
          <a:p>
            <a:pPr algn="just">
              <a:buNone/>
            </a:pPr>
            <a:endParaRPr lang="en-US" dirty="0"/>
          </a:p>
          <a:p>
            <a:pPr algn="just">
              <a:buFont typeface="Wingdings" pitchFamily="2" charset="2"/>
              <a:buChar char="Ø"/>
            </a:pPr>
            <a:r>
              <a:rPr lang="en-US" dirty="0"/>
              <a:t>The balance sheet may often be adjusted to take into account the detailed rules of the </a:t>
            </a:r>
            <a:r>
              <a:rPr lang="en-US" dirty="0" err="1"/>
              <a:t>EStG</a:t>
            </a:r>
            <a:r>
              <a:rPr lang="en-US" dirty="0"/>
              <a:t>. When adjusted, the balance sheet is referred to as the “</a:t>
            </a:r>
            <a:r>
              <a:rPr lang="en-US" b="1" dirty="0">
                <a:solidFill>
                  <a:schemeClr val="accent2"/>
                </a:solidFill>
              </a:rPr>
              <a:t>balance sheet for tax purposes</a:t>
            </a:r>
            <a:r>
              <a:rPr lang="en-US" dirty="0"/>
              <a:t>” as opposed to the “</a:t>
            </a:r>
            <a:r>
              <a:rPr lang="en-US" b="1" dirty="0">
                <a:solidFill>
                  <a:schemeClr val="accent2"/>
                </a:solidFill>
              </a:rPr>
              <a:t>balance sheet for commercial purposes</a:t>
            </a:r>
            <a:r>
              <a:rPr lang="en-US" dirty="0"/>
              <a:t>”. The valuation of assets and liabilities on the two balance sheets is fundamentally the same, but the </a:t>
            </a:r>
            <a:r>
              <a:rPr lang="en-US" dirty="0" err="1"/>
              <a:t>EStG</a:t>
            </a:r>
            <a:r>
              <a:rPr lang="en-US" dirty="0"/>
              <a:t> may require or permit certain variations. As a general rule, assets may not be valued lower, or liabilities higher, on the tax balance sheet than on the commercial balance sheet. The only exception is for buildings, for which the </a:t>
            </a:r>
            <a:r>
              <a:rPr lang="en-US" dirty="0" err="1"/>
              <a:t>EStG</a:t>
            </a:r>
            <a:r>
              <a:rPr lang="en-US" dirty="0"/>
              <a:t> prescribes depreciation rates that may be higher than those used in the commercial balance sheet.</a:t>
            </a:r>
            <a:endParaRPr lang="it-IT" dirty="0"/>
          </a:p>
          <a:p>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12</a:t>
            </a:fld>
            <a:endParaRPr lang="it-IT"/>
          </a:p>
        </p:txBody>
      </p:sp>
      <p:pic>
        <p:nvPicPr>
          <p:cNvPr id="6" name="Picture 2" descr="C:\Users\pc\Desktop\SLIDE PARIGI\Ger.png"/>
          <p:cNvPicPr>
            <a:picLocks noChangeAspect="1" noChangeArrowheads="1"/>
          </p:cNvPicPr>
          <p:nvPr/>
        </p:nvPicPr>
        <p:blipFill>
          <a:blip r:embed="rId2" cstate="print"/>
          <a:srcRect/>
          <a:stretch>
            <a:fillRect/>
          </a:stretch>
        </p:blipFill>
        <p:spPr bwMode="auto">
          <a:xfrm>
            <a:off x="8566796" y="1"/>
            <a:ext cx="2101205" cy="1260723"/>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err="1"/>
              <a:t>Spain</a:t>
            </a:r>
            <a:r>
              <a:rPr lang="it-IT" dirty="0"/>
              <a:t> … </a:t>
            </a:r>
            <a:r>
              <a:rPr lang="it-IT" dirty="0" err="1"/>
              <a:t>one</a:t>
            </a:r>
            <a:r>
              <a:rPr lang="it-IT" dirty="0"/>
              <a:t> </a:t>
            </a:r>
            <a:r>
              <a:rPr lang="it-IT" dirty="0" err="1"/>
              <a:t>category</a:t>
            </a:r>
            <a:r>
              <a:rPr lang="it-IT" dirty="0"/>
              <a:t>, </a:t>
            </a:r>
            <a:br>
              <a:rPr lang="it-IT" dirty="0"/>
            </a:br>
            <a:r>
              <a:rPr lang="it-IT" dirty="0" err="1"/>
              <a:t>many</a:t>
            </a:r>
            <a:r>
              <a:rPr lang="it-IT" dirty="0"/>
              <a:t> </a:t>
            </a:r>
            <a:r>
              <a:rPr lang="it-IT" dirty="0" err="1"/>
              <a:t>methods</a:t>
            </a:r>
            <a:endParaRPr lang="it-IT" dirty="0"/>
          </a:p>
        </p:txBody>
      </p:sp>
      <p:sp>
        <p:nvSpPr>
          <p:cNvPr id="3" name="Segnaposto contenuto 2"/>
          <p:cNvSpPr>
            <a:spLocks noGrp="1"/>
          </p:cNvSpPr>
          <p:nvPr>
            <p:ph idx="1"/>
          </p:nvPr>
        </p:nvSpPr>
        <p:spPr/>
        <p:txBody>
          <a:bodyPr>
            <a:normAutofit fontScale="70000" lnSpcReduction="20000"/>
          </a:bodyPr>
          <a:lstStyle/>
          <a:p>
            <a:r>
              <a:rPr lang="en-US" dirty="0"/>
              <a:t>Business income includes income from business and professional activities It is computed according to the rules that apply to companies . In practice, there are different methods of computation.</a:t>
            </a:r>
          </a:p>
          <a:p>
            <a:r>
              <a:rPr lang="en-US" dirty="0"/>
              <a:t>Under the normal direct method, virtually all duly substantiated and necessary income-generating expenses (depreciation allowances, doubtful debts, etc.) may be deducted.</a:t>
            </a:r>
          </a:p>
          <a:p>
            <a:r>
              <a:rPr lang="en-US" dirty="0"/>
              <a:t>Under the simplified direct method, the net income of taxpayers whose turnover is under EUR 600,000 or who are in their first year of operation is the turnover reduced by related expenses. </a:t>
            </a:r>
          </a:p>
          <a:p>
            <a:r>
              <a:rPr lang="en-US" dirty="0"/>
              <a:t>Taxpayers computing their income under the direct method (normal or simplified) may benefit from a business income allowance subject to the fulfillment of certain requirements, up to a maximum of EUR 3,700. This allowance applies to taxpayers who obtain net business or professional income below EUR 14,450 (under conditions). If these requirements are not met, a taxpayer who obtains non-exempt income (including business income) below EUR 12,000 shall be entitled to an allowance of up to EUR 1,620 which, together with the applicable reduction for salary income, may not exceed EUR 3,700. The allowance cannot exceed the net business income. The allowance may be increased for disabled taxpayers.</a:t>
            </a:r>
          </a:p>
          <a:p>
            <a:r>
              <a:rPr lang="en-US" dirty="0"/>
              <a:t>Under the objective method, businessmen engaged in listed activities (e.g. restaurants) may determine their net (notional) income according to certain parameters (inter alia square meters, employees).</a:t>
            </a:r>
          </a:p>
          <a:p>
            <a:endParaRPr lang="it-IT" dirty="0"/>
          </a:p>
        </p:txBody>
      </p:sp>
      <p:sp>
        <p:nvSpPr>
          <p:cNvPr id="4" name="Segnaposto piè di pagina 3"/>
          <p:cNvSpPr>
            <a:spLocks noGrp="1"/>
          </p:cNvSpPr>
          <p:nvPr>
            <p:ph type="ftr" sz="quarter" idx="11"/>
          </p:nvPr>
        </p:nvSpPr>
        <p:spPr/>
        <p:txBody>
          <a:bodyPr/>
          <a:lstStyle/>
          <a:p>
            <a:r>
              <a:rPr lang="it-IT" dirty="0"/>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13</a:t>
            </a:fld>
            <a:endParaRPr lang="it-IT" dirty="0"/>
          </a:p>
        </p:txBody>
      </p:sp>
      <p:pic>
        <p:nvPicPr>
          <p:cNvPr id="6" name="Picture 2" descr="C:\Users\pc\Desktop\SLIDE PARIGI\spagna.jpg"/>
          <p:cNvPicPr>
            <a:picLocks noChangeAspect="1" noChangeArrowheads="1"/>
          </p:cNvPicPr>
          <p:nvPr/>
        </p:nvPicPr>
        <p:blipFill>
          <a:blip r:embed="rId2" cstate="print"/>
          <a:srcRect/>
          <a:stretch>
            <a:fillRect/>
          </a:stretch>
        </p:blipFill>
        <p:spPr bwMode="auto">
          <a:xfrm>
            <a:off x="8868544" y="0"/>
            <a:ext cx="1799456" cy="1197432"/>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Italy: Professional </a:t>
            </a:r>
            <a:r>
              <a:rPr lang="it-IT" dirty="0" err="1"/>
              <a:t>Income</a:t>
            </a:r>
            <a:endParaRPr lang="it-IT" dirty="0"/>
          </a:p>
        </p:txBody>
      </p:sp>
      <p:sp>
        <p:nvSpPr>
          <p:cNvPr id="3" name="Segnaposto contenuto 2"/>
          <p:cNvSpPr>
            <a:spLocks noGrp="1"/>
          </p:cNvSpPr>
          <p:nvPr>
            <p:ph idx="1"/>
          </p:nvPr>
        </p:nvSpPr>
        <p:spPr/>
        <p:txBody>
          <a:bodyPr>
            <a:normAutofit fontScale="70000" lnSpcReduction="20000"/>
          </a:bodyPr>
          <a:lstStyle/>
          <a:p>
            <a:pPr algn="just"/>
            <a:r>
              <a:rPr lang="en-US" dirty="0"/>
              <a:t>Professional income is derived from habitual independent activities </a:t>
            </a:r>
            <a:r>
              <a:rPr lang="en-US" b="1" dirty="0"/>
              <a:t>other than business activities</a:t>
            </a:r>
            <a:r>
              <a:rPr lang="en-US" dirty="0"/>
              <a:t>, e.g. from exercising an art or a profession. Taxable income is the difference between any fees received, whether in cash or in kind, and related expenses, including:</a:t>
            </a:r>
          </a:p>
          <a:p>
            <a:pPr algn="just"/>
            <a:r>
              <a:rPr lang="en-US" dirty="0"/>
              <a:t>- entertainment and promotional expenses, deductible up to 1% of the fees received in the tax year;</a:t>
            </a:r>
          </a:p>
          <a:p>
            <a:pPr algn="just"/>
            <a:r>
              <a:rPr lang="en-US" dirty="0"/>
              <a:t>- hotel and restaurant expenses, deductible up to 75% of their amount and with a limit of 2% of the fees received in the tax year. However, with effect from tax year 2015, hotel and restaurant expenses directly paid by the client no longer qualify as benefits in kind;</a:t>
            </a:r>
          </a:p>
          <a:p>
            <a:pPr algn="just"/>
            <a:r>
              <a:rPr lang="en-US" dirty="0"/>
              <a:t>- lease payments for assets acquired through financial lease contracts, as calculated with reference to the deemed duration of the contract, depending on the type of asset;</a:t>
            </a:r>
          </a:p>
          <a:p>
            <a:pPr algn="just"/>
            <a:r>
              <a:rPr lang="en-US" dirty="0"/>
              <a:t>-depreciation of immovable properties used for a profession, with certain limitations; and</a:t>
            </a:r>
          </a:p>
          <a:p>
            <a:pPr algn="just"/>
            <a:r>
              <a:rPr lang="en-US" dirty="0"/>
              <a:t>- depreciation of movable assets. Assets with a unit cost not greater than EUR 516.40 may be deducted fully in the year of acquisition. Depreciation on vehicles that for the greater part of the tax year are not used exclusively for a profession is only allowed for up to 50% of the costs recognized for tax purposes.</a:t>
            </a:r>
          </a:p>
          <a:p>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14</a:t>
            </a:fld>
            <a:endParaRPr lang="it-IT"/>
          </a:p>
        </p:txBody>
      </p:sp>
      <p:pic>
        <p:nvPicPr>
          <p:cNvPr id="6" name="Picture 3" descr="C:\Users\pc\Desktop\SLIDE PARIGI\bandiera-Italia.jpg"/>
          <p:cNvPicPr>
            <a:picLocks noChangeAspect="1" noChangeArrowheads="1"/>
          </p:cNvPicPr>
          <p:nvPr/>
        </p:nvPicPr>
        <p:blipFill>
          <a:blip r:embed="rId2" cstate="print"/>
          <a:srcRect/>
          <a:stretch>
            <a:fillRect/>
          </a:stretch>
        </p:blipFill>
        <p:spPr bwMode="auto">
          <a:xfrm>
            <a:off x="9048328" y="1"/>
            <a:ext cx="1619672" cy="1079781"/>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Business </a:t>
            </a:r>
            <a:r>
              <a:rPr lang="it-IT" dirty="0" err="1"/>
              <a:t>Income</a:t>
            </a:r>
            <a:endParaRPr lang="it-IT" dirty="0"/>
          </a:p>
        </p:txBody>
      </p:sp>
      <p:sp>
        <p:nvSpPr>
          <p:cNvPr id="3" name="Segnaposto contenuto 2"/>
          <p:cNvSpPr>
            <a:spLocks noGrp="1"/>
          </p:cNvSpPr>
          <p:nvPr>
            <p:ph idx="1"/>
          </p:nvPr>
        </p:nvSpPr>
        <p:spPr/>
        <p:txBody>
          <a:bodyPr>
            <a:normAutofit/>
          </a:bodyPr>
          <a:lstStyle/>
          <a:p>
            <a:pPr algn="just"/>
            <a:r>
              <a:rPr lang="en-US" dirty="0"/>
              <a:t>Business income is income derived from the conduct of a commercial enterprise. The statutory definition of the conduct of a commercial enterprise</a:t>
            </a:r>
          </a:p>
          <a:p>
            <a:pPr algn="just"/>
            <a:r>
              <a:rPr lang="en-US" dirty="0"/>
              <a:t>Business income is computed by applying the rules for the computation of income for corporate income tax purposes, with certain differences, and is generally taxed at the progressive rates of individual income tax.</a:t>
            </a:r>
          </a:p>
          <a:p>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15</a:t>
            </a:fld>
            <a:endParaRPr lang="it-IT"/>
          </a:p>
        </p:txBody>
      </p:sp>
      <p:pic>
        <p:nvPicPr>
          <p:cNvPr id="6" name="Picture 3" descr="C:\Users\pc\Desktop\SLIDE PARIGI\bandiera-Italia.jpg"/>
          <p:cNvPicPr>
            <a:picLocks noChangeAspect="1" noChangeArrowheads="1"/>
          </p:cNvPicPr>
          <p:nvPr/>
        </p:nvPicPr>
        <p:blipFill>
          <a:blip r:embed="rId2" cstate="print"/>
          <a:srcRect/>
          <a:stretch>
            <a:fillRect/>
          </a:stretch>
        </p:blipFill>
        <p:spPr bwMode="auto">
          <a:xfrm>
            <a:off x="9048328" y="1"/>
            <a:ext cx="1619672" cy="1079781"/>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AA5B9C8-AE4D-C7EF-A129-71A79E152B12}"/>
              </a:ext>
            </a:extLst>
          </p:cNvPr>
          <p:cNvSpPr>
            <a:spLocks noGrp="1"/>
          </p:cNvSpPr>
          <p:nvPr>
            <p:ph type="title"/>
          </p:nvPr>
        </p:nvSpPr>
        <p:spPr/>
        <p:txBody>
          <a:bodyPr/>
          <a:lstStyle/>
          <a:p>
            <a:r>
              <a:rPr lang="it-IT" dirty="0"/>
              <a:t>The </a:t>
            </a:r>
            <a:r>
              <a:rPr lang="it-IT" dirty="0" err="1"/>
              <a:t>Italian</a:t>
            </a:r>
            <a:r>
              <a:rPr lang="it-IT" dirty="0"/>
              <a:t> «</a:t>
            </a:r>
            <a:r>
              <a:rPr lang="it-IT" dirty="0" err="1"/>
              <a:t>simplified</a:t>
            </a:r>
            <a:r>
              <a:rPr lang="it-IT" dirty="0"/>
              <a:t> tax regime» (forfeit regime)</a:t>
            </a:r>
          </a:p>
        </p:txBody>
      </p:sp>
      <p:sp>
        <p:nvSpPr>
          <p:cNvPr id="3" name="Segnaposto contenuto 2">
            <a:extLst>
              <a:ext uri="{FF2B5EF4-FFF2-40B4-BE49-F238E27FC236}">
                <a16:creationId xmlns:a16="http://schemas.microsoft.com/office/drawing/2014/main" id="{E0A2C3A3-C8E5-96E8-C273-C439F2B46B15}"/>
              </a:ext>
            </a:extLst>
          </p:cNvPr>
          <p:cNvSpPr>
            <a:spLocks noGrp="1"/>
          </p:cNvSpPr>
          <p:nvPr>
            <p:ph idx="1"/>
          </p:nvPr>
        </p:nvSpPr>
        <p:spPr/>
        <p:txBody>
          <a:bodyPr>
            <a:normAutofit fontScale="85000" lnSpcReduction="10000"/>
          </a:bodyPr>
          <a:lstStyle/>
          <a:p>
            <a:r>
              <a:rPr lang="en-US" dirty="0"/>
              <a:t>A simplified tax regime is available to qualifying individuals </a:t>
            </a:r>
            <a:r>
              <a:rPr lang="en-US" u="sng" dirty="0"/>
              <a:t>exercising business activities, arts or professions</a:t>
            </a:r>
            <a:r>
              <a:rPr lang="en-US" dirty="0"/>
              <a:t>. The regime is conditional upon the fact that the qualifying individuals meet both the following requirements:</a:t>
            </a:r>
          </a:p>
          <a:p>
            <a:r>
              <a:rPr lang="en-US" dirty="0"/>
              <a:t> (</a:t>
            </a:r>
            <a:r>
              <a:rPr lang="en-US" dirty="0" err="1"/>
              <a:t>i</a:t>
            </a:r>
            <a:r>
              <a:rPr lang="en-US" dirty="0"/>
              <a:t>) the business revenues earned in the previous tax year do not exceed EUR 85,000 and </a:t>
            </a:r>
          </a:p>
          <a:p>
            <a:r>
              <a:rPr lang="en-US" dirty="0"/>
              <a:t>(ii) the </a:t>
            </a:r>
            <a:r>
              <a:rPr lang="en-US" dirty="0" err="1"/>
              <a:t>labour</a:t>
            </a:r>
            <a:r>
              <a:rPr lang="en-US" dirty="0"/>
              <a:t> expenses borne in the previous tax year do not exceed EUR 20,000. </a:t>
            </a:r>
          </a:p>
          <a:p>
            <a:r>
              <a:rPr lang="en-US" dirty="0"/>
              <a:t>However, the </a:t>
            </a:r>
            <a:r>
              <a:rPr lang="en-US" dirty="0" err="1"/>
              <a:t>favourable</a:t>
            </a:r>
            <a:r>
              <a:rPr lang="en-US" dirty="0"/>
              <a:t> tax regime immediately ceases to apply if the revenues received in the tax year exceed EUR 100,000.</a:t>
            </a:r>
          </a:p>
          <a:p>
            <a:r>
              <a:rPr lang="en-US" dirty="0"/>
              <a:t> Under this simplified tax regime, taxable income is determined by applying a forfeit percentage to the amount of revenues received (the percentage varies depending on the activity undertaken), irrespective of the costs actually borne</a:t>
            </a:r>
          </a:p>
          <a:p>
            <a:pPr marL="0" indent="0">
              <a:buNone/>
            </a:pPr>
            <a:r>
              <a:rPr lang="en-US" dirty="0">
                <a:sym typeface="Wingdings" panose="05000000000000000000" pitchFamily="2" charset="2"/>
              </a:rPr>
              <a:t> the distinction between professional income and business income is here irrelevant</a:t>
            </a:r>
            <a:endParaRPr lang="it-IT" dirty="0"/>
          </a:p>
        </p:txBody>
      </p:sp>
    </p:spTree>
    <p:extLst>
      <p:ext uri="{BB962C8B-B14F-4D97-AF65-F5344CB8AC3E}">
        <p14:creationId xmlns:p14="http://schemas.microsoft.com/office/powerpoint/2010/main" val="4363231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err="1"/>
              <a:t>France…</a:t>
            </a:r>
            <a:r>
              <a:rPr lang="it-IT" dirty="0"/>
              <a:t> Professional </a:t>
            </a:r>
            <a:r>
              <a:rPr lang="it-IT" dirty="0" err="1"/>
              <a:t>Income</a:t>
            </a:r>
            <a:endParaRPr lang="it-IT" dirty="0"/>
          </a:p>
        </p:txBody>
      </p:sp>
      <p:sp>
        <p:nvSpPr>
          <p:cNvPr id="3" name="Segnaposto contenuto 2"/>
          <p:cNvSpPr>
            <a:spLocks noGrp="1"/>
          </p:cNvSpPr>
          <p:nvPr>
            <p:ph idx="1"/>
          </p:nvPr>
        </p:nvSpPr>
        <p:spPr/>
        <p:txBody>
          <a:bodyPr/>
          <a:lstStyle/>
          <a:p>
            <a:pPr algn="just"/>
            <a:r>
              <a:rPr lang="en-US" dirty="0"/>
              <a:t>The category “professional income” includes mainly income from liberal professions, income from non-commercial offices (e.g. notaries) and income from any activity that is not classified into another category.</a:t>
            </a:r>
          </a:p>
          <a:p>
            <a:pPr algn="just"/>
            <a:r>
              <a:rPr lang="en-US" dirty="0"/>
              <a:t>Generally, taxable professional income is determined by reference to the difference between receipts and expenses incurred during the taxable period, on a cash accounting basis, unless the taxpayer opts for the regime under which taxable income is computed on an accrual basis.</a:t>
            </a:r>
          </a:p>
          <a:p>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17</a:t>
            </a:fld>
            <a:endParaRPr lang="it-IT"/>
          </a:p>
        </p:txBody>
      </p:sp>
      <p:pic>
        <p:nvPicPr>
          <p:cNvPr id="6" name="Picture 2" descr="C:\Users\pc\Desktop\SLIDE PARIGI\Fr.png"/>
          <p:cNvPicPr>
            <a:picLocks noChangeAspect="1" noChangeArrowheads="1"/>
          </p:cNvPicPr>
          <p:nvPr/>
        </p:nvPicPr>
        <p:blipFill>
          <a:blip r:embed="rId2" cstate="print"/>
          <a:srcRect/>
          <a:stretch>
            <a:fillRect/>
          </a:stretch>
        </p:blipFill>
        <p:spPr bwMode="auto">
          <a:xfrm>
            <a:off x="9048328" y="1"/>
            <a:ext cx="1619672" cy="1077371"/>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Business </a:t>
            </a:r>
            <a:r>
              <a:rPr lang="it-IT" dirty="0" err="1"/>
              <a:t>Income</a:t>
            </a:r>
            <a:endParaRPr lang="it-IT" dirty="0"/>
          </a:p>
        </p:txBody>
      </p:sp>
      <p:sp>
        <p:nvSpPr>
          <p:cNvPr id="3" name="Segnaposto contenuto 2"/>
          <p:cNvSpPr>
            <a:spLocks noGrp="1"/>
          </p:cNvSpPr>
          <p:nvPr>
            <p:ph idx="1"/>
          </p:nvPr>
        </p:nvSpPr>
        <p:spPr>
          <a:xfrm>
            <a:off x="776741" y="1279956"/>
            <a:ext cx="8946541" cy="4195481"/>
          </a:xfrm>
        </p:spPr>
        <p:txBody>
          <a:bodyPr>
            <a:normAutofit lnSpcReduction="10000"/>
          </a:bodyPr>
          <a:lstStyle/>
          <a:p>
            <a:pPr algn="just"/>
            <a:r>
              <a:rPr lang="en-US" dirty="0"/>
              <a:t>The category “business income” mainly includes profits from:</a:t>
            </a:r>
          </a:p>
          <a:p>
            <a:pPr algn="just"/>
            <a:r>
              <a:rPr lang="en-US" dirty="0"/>
              <a:t>- industrial, commercial and handicraft activities;</a:t>
            </a:r>
          </a:p>
          <a:p>
            <a:pPr algn="just"/>
            <a:r>
              <a:rPr lang="en-US" dirty="0"/>
              <a:t>-real estate transactions by dealers in immovable property and in businesses; and</a:t>
            </a:r>
          </a:p>
          <a:p>
            <a:pPr algn="just"/>
            <a:r>
              <a:rPr lang="en-US" dirty="0"/>
              <a:t>-the letting of furnished residential property and business premises.</a:t>
            </a:r>
          </a:p>
          <a:p>
            <a:pPr algn="just"/>
            <a:r>
              <a:rPr lang="en-US" dirty="0"/>
              <a:t>Expenses incurred in acquiring and securing taxable business income are generally deductible. A number of other allowances and tax reductions (credits) is available, e.g. for investment in certain areas or sectors and for the establishment of new enterprises.</a:t>
            </a:r>
          </a:p>
          <a:p>
            <a:pPr algn="just"/>
            <a:r>
              <a:rPr lang="en-US" dirty="0"/>
              <a:t>Taxable business income is subject to the ordinary progressive income tax rates</a:t>
            </a:r>
          </a:p>
          <a:p>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18</a:t>
            </a:fld>
            <a:endParaRPr lang="it-IT"/>
          </a:p>
        </p:txBody>
      </p:sp>
      <p:pic>
        <p:nvPicPr>
          <p:cNvPr id="6" name="Picture 2" descr="C:\Users\pc\Desktop\SLIDE PARIGI\Fr.png"/>
          <p:cNvPicPr>
            <a:picLocks noChangeAspect="1" noChangeArrowheads="1"/>
          </p:cNvPicPr>
          <p:nvPr/>
        </p:nvPicPr>
        <p:blipFill>
          <a:blip r:embed="rId2" cstate="print"/>
          <a:srcRect/>
          <a:stretch>
            <a:fillRect/>
          </a:stretch>
        </p:blipFill>
        <p:spPr bwMode="auto">
          <a:xfrm>
            <a:off x="9048328" y="1"/>
            <a:ext cx="1619672" cy="1077371"/>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024034" y="571480"/>
            <a:ext cx="8229600" cy="1143000"/>
          </a:xfrm>
        </p:spPr>
        <p:txBody>
          <a:bodyPr>
            <a:normAutofit fontScale="90000"/>
          </a:bodyPr>
          <a:lstStyle/>
          <a:p>
            <a:r>
              <a:rPr lang="en-US" dirty="0"/>
              <a:t>Apportionment of personal/business expenses</a:t>
            </a:r>
          </a:p>
        </p:txBody>
      </p:sp>
      <p:sp>
        <p:nvSpPr>
          <p:cNvPr id="3" name="Segnaposto contenuto 2"/>
          <p:cNvSpPr>
            <a:spLocks noGrp="1"/>
          </p:cNvSpPr>
          <p:nvPr>
            <p:ph idx="1"/>
          </p:nvPr>
        </p:nvSpPr>
        <p:spPr>
          <a:xfrm>
            <a:off x="931862" y="1714480"/>
            <a:ext cx="8946541" cy="4195481"/>
          </a:xfrm>
        </p:spPr>
        <p:txBody>
          <a:bodyPr>
            <a:normAutofit fontScale="85000" lnSpcReduction="10000"/>
          </a:bodyPr>
          <a:lstStyle/>
          <a:p>
            <a:pPr algn="just"/>
            <a:r>
              <a:rPr lang="en-US" dirty="0"/>
              <a:t>Most income tax systems include a rule either disallowing or allowing in part “mixed” business/professional and personal expenses</a:t>
            </a:r>
          </a:p>
          <a:p>
            <a:pPr algn="just"/>
            <a:r>
              <a:rPr lang="en-US" dirty="0"/>
              <a:t>In </a:t>
            </a:r>
            <a:r>
              <a:rPr lang="en-US" b="1" dirty="0"/>
              <a:t>Germany</a:t>
            </a:r>
            <a:r>
              <a:rPr lang="en-US" dirty="0"/>
              <a:t>, a statutory rule disallow any expenses of a mixed character unless if they are specifically permitted by statute (e.g. business meals expenses are statutory deductible). The prohibition is based on the idea that for horizontal equity reasons, all consumption must be included in the tax base even if it is incurred in a business setting. The deduction is allowed only if the business and personal elements can be clearly separated</a:t>
            </a:r>
          </a:p>
          <a:p>
            <a:pPr algn="just"/>
            <a:r>
              <a:rPr lang="en-US" dirty="0"/>
              <a:t>Similarly, in the </a:t>
            </a:r>
            <a:r>
              <a:rPr lang="en-US" b="1" dirty="0"/>
              <a:t>UK</a:t>
            </a:r>
            <a:r>
              <a:rPr lang="en-US" dirty="0"/>
              <a:t>, deductions are allowed only if they are incurred “wholly and exclusively” in connection with trade or professional activities. The result is an absolute prohibition  of the deduction of “dual purposes” activities</a:t>
            </a:r>
          </a:p>
          <a:p>
            <a:pPr algn="just"/>
            <a:r>
              <a:rPr lang="en-US" dirty="0"/>
              <a:t>In Italy and </a:t>
            </a:r>
            <a:r>
              <a:rPr lang="en-US" b="1" dirty="0"/>
              <a:t>France</a:t>
            </a:r>
            <a:r>
              <a:rPr lang="en-US" dirty="0"/>
              <a:t> all allow for apportionment of mixed expenses so that the business element is deductible </a:t>
            </a:r>
            <a:r>
              <a:rPr lang="en-US" dirty="0">
                <a:sym typeface="Wingdings" pitchFamily="2" charset="2"/>
              </a:rPr>
              <a:t> this represents a view under which  the private and public sphere are not completely separable</a:t>
            </a:r>
          </a:p>
          <a:p>
            <a:pPr algn="just"/>
            <a:r>
              <a:rPr lang="en-US" dirty="0">
                <a:sym typeface="Wingdings" pitchFamily="2" charset="2"/>
              </a:rPr>
              <a:t>In </a:t>
            </a:r>
            <a:r>
              <a:rPr lang="en-US" b="1" dirty="0">
                <a:sym typeface="Wingdings" pitchFamily="2" charset="2"/>
              </a:rPr>
              <a:t>Italy</a:t>
            </a:r>
            <a:r>
              <a:rPr lang="en-US" dirty="0">
                <a:sym typeface="Wingdings" pitchFamily="2" charset="2"/>
              </a:rPr>
              <a:t>, mixed expenses are generally deductible for half of their amount</a:t>
            </a:r>
            <a:endParaRPr lang="en-US" dirty="0"/>
          </a:p>
        </p:txBody>
      </p:sp>
      <p:sp>
        <p:nvSpPr>
          <p:cNvPr id="4" name="Segnaposto piè di pagina 3"/>
          <p:cNvSpPr>
            <a:spLocks noGrp="1"/>
          </p:cNvSpPr>
          <p:nvPr>
            <p:ph type="ftr" sz="quarter" idx="11"/>
          </p:nvPr>
        </p:nvSpPr>
        <p:spPr/>
        <p:txBody>
          <a:bodyPr/>
          <a:lstStyle/>
          <a:p>
            <a:r>
              <a:rPr lang="it-IT" dirty="0"/>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19</a:t>
            </a:fld>
            <a:endParaRPr lang="it-IT"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F7F65C2-366C-A462-C178-0B5FFDDFBEEB}"/>
              </a:ext>
            </a:extLst>
          </p:cNvPr>
          <p:cNvSpPr>
            <a:spLocks noGrp="1"/>
          </p:cNvSpPr>
          <p:nvPr>
            <p:ph type="title"/>
          </p:nvPr>
        </p:nvSpPr>
        <p:spPr/>
        <p:txBody>
          <a:bodyPr/>
          <a:lstStyle/>
          <a:p>
            <a:r>
              <a:rPr lang="it-IT" dirty="0"/>
              <a:t>The </a:t>
            </a:r>
            <a:r>
              <a:rPr lang="it-IT" dirty="0" err="1"/>
              <a:t>Italian</a:t>
            </a:r>
            <a:r>
              <a:rPr lang="it-IT" dirty="0"/>
              <a:t> case </a:t>
            </a:r>
            <a:r>
              <a:rPr lang="it-IT" dirty="0" err="1"/>
              <a:t>regarding</a:t>
            </a:r>
            <a:r>
              <a:rPr lang="it-IT" dirty="0"/>
              <a:t> models and influencers</a:t>
            </a:r>
          </a:p>
        </p:txBody>
      </p:sp>
      <p:sp>
        <p:nvSpPr>
          <p:cNvPr id="3" name="Segnaposto contenuto 2">
            <a:extLst>
              <a:ext uri="{FF2B5EF4-FFF2-40B4-BE49-F238E27FC236}">
                <a16:creationId xmlns:a16="http://schemas.microsoft.com/office/drawing/2014/main" id="{38C74514-DF93-26B7-941D-7EB8EB4646D2}"/>
              </a:ext>
            </a:extLst>
          </p:cNvPr>
          <p:cNvSpPr>
            <a:spLocks noGrp="1"/>
          </p:cNvSpPr>
          <p:nvPr>
            <p:ph idx="1"/>
          </p:nvPr>
        </p:nvSpPr>
        <p:spPr/>
        <p:txBody>
          <a:bodyPr>
            <a:normAutofit fontScale="77500" lnSpcReduction="20000"/>
          </a:bodyPr>
          <a:lstStyle/>
          <a:p>
            <a:r>
              <a:rPr lang="it-IT" dirty="0"/>
              <a:t>In practice, </a:t>
            </a:r>
            <a:r>
              <a:rPr lang="en-US" dirty="0"/>
              <a:t>it is not always easy to determine whether a cost is entirely business-related or whether it is of a personal nature</a:t>
            </a:r>
          </a:p>
          <a:p>
            <a:r>
              <a:rPr lang="en-US" dirty="0"/>
              <a:t>In Italy, the case arose on the deductibility of costs incurred by models or fashion influencers for the purchase of clothes …</a:t>
            </a:r>
          </a:p>
          <a:p>
            <a:r>
              <a:rPr lang="en-US" dirty="0"/>
              <a:t>Is it a mixed cost (deductible at a flat rate of 50%) or an activity-related cost and therefore fully deductible?</a:t>
            </a:r>
          </a:p>
          <a:p>
            <a:r>
              <a:rPr lang="en-US" dirty="0"/>
              <a:t>The Italian tax Court decided that:</a:t>
            </a:r>
          </a:p>
          <a:p>
            <a:pPr>
              <a:buFontTx/>
              <a:buChar char="-"/>
            </a:pPr>
            <a:r>
              <a:rPr lang="en-US" dirty="0"/>
              <a:t>In principle, the activity of models or influencers, requires an adequate aesthetic appearance on the part of those who undertake it, and clothing, even rather refined clothing, becomes an essential tool for the exercise of the activity: the purchase of clothing is a condition closely linked to the activity carried out and represents its necessary prerequisite, to be considered therefore inherent to the activity exercised</a:t>
            </a:r>
          </a:p>
          <a:p>
            <a:pPr>
              <a:buFontTx/>
              <a:buChar char="-"/>
            </a:pPr>
            <a:r>
              <a:rPr lang="en-US" dirty="0"/>
              <a:t>However, the taxpayer must provide evidence of the connection between specific events in which she participated and the exclusive use of the clothing whose cost was recorded in the accounts for its deduction</a:t>
            </a:r>
          </a:p>
          <a:p>
            <a:pPr>
              <a:buFontTx/>
              <a:buChar char="-"/>
            </a:pPr>
            <a:r>
              <a:rPr lang="en-US" dirty="0"/>
              <a:t>If such an evidence lacks,  the cost has to be considered “mixed “ and the use of the clothing expenses are only partially deductible, at 50%.</a:t>
            </a:r>
          </a:p>
          <a:p>
            <a:pPr>
              <a:buFontTx/>
              <a:buChar char="-"/>
            </a:pPr>
            <a:endParaRPr lang="it-IT" dirty="0"/>
          </a:p>
        </p:txBody>
      </p:sp>
    </p:spTree>
    <p:extLst>
      <p:ext uri="{BB962C8B-B14F-4D97-AF65-F5344CB8AC3E}">
        <p14:creationId xmlns:p14="http://schemas.microsoft.com/office/powerpoint/2010/main" val="33444665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descr="corporate-tax-compliance-in-the-netherlands.jpg"/>
          <p:cNvPicPr>
            <a:picLocks noChangeAspect="1"/>
          </p:cNvPicPr>
          <p:nvPr/>
        </p:nvPicPr>
        <p:blipFill>
          <a:blip r:embed="rId2" cstate="print">
            <a:duotone>
              <a:schemeClr val="accent3">
                <a:shade val="45000"/>
                <a:satMod val="135000"/>
              </a:schemeClr>
              <a:prstClr val="white"/>
            </a:duotone>
            <a:lum bright="15000" contrast="-10000"/>
          </a:blip>
          <a:srcRect b="3738"/>
          <a:stretch>
            <a:fillRect/>
          </a:stretch>
        </p:blipFill>
        <p:spPr>
          <a:xfrm>
            <a:off x="8616280" y="2684904"/>
            <a:ext cx="2051720" cy="2760321"/>
          </a:xfrm>
          <a:prstGeom prst="rect">
            <a:avLst/>
          </a:prstGeom>
        </p:spPr>
      </p:pic>
      <p:sp>
        <p:nvSpPr>
          <p:cNvPr id="2" name="Titolo 1"/>
          <p:cNvSpPr>
            <a:spLocks noGrp="1"/>
          </p:cNvSpPr>
          <p:nvPr>
            <p:ph type="title"/>
          </p:nvPr>
        </p:nvSpPr>
        <p:spPr/>
        <p:txBody>
          <a:bodyPr/>
          <a:lstStyle/>
          <a:p>
            <a:r>
              <a:rPr lang="it-IT" dirty="0" err="1"/>
              <a:t>Check</a:t>
            </a:r>
            <a:r>
              <a:rPr lang="it-IT" dirty="0"/>
              <a:t> - Point</a:t>
            </a:r>
          </a:p>
        </p:txBody>
      </p:sp>
      <p:sp>
        <p:nvSpPr>
          <p:cNvPr id="3" name="Segnaposto contenuto 2"/>
          <p:cNvSpPr>
            <a:spLocks noGrp="1"/>
          </p:cNvSpPr>
          <p:nvPr>
            <p:ph idx="1"/>
          </p:nvPr>
        </p:nvSpPr>
        <p:spPr/>
        <p:txBody>
          <a:bodyPr>
            <a:normAutofit/>
          </a:bodyPr>
          <a:lstStyle/>
          <a:p>
            <a:r>
              <a:rPr lang="en-US" dirty="0"/>
              <a:t>Which Country does not consider professional activities as an autonomous category?</a:t>
            </a:r>
          </a:p>
          <a:p>
            <a:r>
              <a:rPr lang="en-US" dirty="0"/>
              <a:t>What is the OECD solution?</a:t>
            </a:r>
          </a:p>
          <a:p>
            <a:r>
              <a:rPr lang="en-US" dirty="0"/>
              <a:t>What is the “mixed expenses” regime in the UK?</a:t>
            </a:r>
          </a:p>
          <a:p>
            <a:endParaRPr lang="en-US" dirty="0"/>
          </a:p>
          <a:p>
            <a:pPr>
              <a:buFont typeface="Wingdings" pitchFamily="2" charset="2"/>
              <a:buChar char="Ø"/>
            </a:pPr>
            <a:r>
              <a:rPr lang="en-US" b="1" dirty="0">
                <a:solidFill>
                  <a:schemeClr val="accent1"/>
                </a:solidFill>
              </a:rPr>
              <a:t>More in depth</a:t>
            </a:r>
          </a:p>
          <a:p>
            <a:pPr>
              <a:buNone/>
            </a:pPr>
            <a:endParaRPr lang="en-US" dirty="0"/>
          </a:p>
          <a:p>
            <a:pPr>
              <a:buNone/>
            </a:pPr>
            <a:r>
              <a:rPr lang="en-US" dirty="0"/>
              <a:t>If you were the lawmaker, haw would you treat  the “mixed” business/professional and personal expenses? </a:t>
            </a:r>
          </a:p>
          <a:p>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21</a:t>
            </a:fld>
            <a:endParaRPr lang="it-IT"/>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Selected</a:t>
            </a:r>
            <a:r>
              <a:rPr lang="it-IT" dirty="0"/>
              <a:t> Business Tax Issues</a:t>
            </a:r>
            <a:br>
              <a:rPr lang="it-IT" dirty="0"/>
            </a:br>
            <a:endParaRPr lang="it-IT" dirty="0"/>
          </a:p>
        </p:txBody>
      </p:sp>
      <p:sp>
        <p:nvSpPr>
          <p:cNvPr id="3" name="Segnaposto testo 2"/>
          <p:cNvSpPr>
            <a:spLocks noGrp="1"/>
          </p:cNvSpPr>
          <p:nvPr>
            <p:ph type="body" idx="1"/>
          </p:nvPr>
        </p:nvSpPr>
        <p:spPr/>
        <p:txBody>
          <a:bodyPr/>
          <a:lstStyle/>
          <a:p>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22</a:t>
            </a:fld>
            <a:endParaRPr lang="it-IT"/>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Premises</a:t>
            </a:r>
            <a:endParaRPr lang="it-IT" dirty="0"/>
          </a:p>
        </p:txBody>
      </p:sp>
      <p:sp>
        <p:nvSpPr>
          <p:cNvPr id="3" name="Segnaposto contenuto 2"/>
          <p:cNvSpPr>
            <a:spLocks noGrp="1"/>
          </p:cNvSpPr>
          <p:nvPr>
            <p:ph idx="1"/>
          </p:nvPr>
        </p:nvSpPr>
        <p:spPr/>
        <p:txBody>
          <a:bodyPr/>
          <a:lstStyle/>
          <a:p>
            <a:pPr algn="just"/>
            <a:r>
              <a:rPr lang="en-US" dirty="0"/>
              <a:t>This section deals with the rules for determining income from business, whether it is operated by a sole proprietorship, partnership, corporation or other entity;</a:t>
            </a:r>
          </a:p>
          <a:p>
            <a:pPr algn="just"/>
            <a:r>
              <a:rPr lang="en-US" dirty="0"/>
              <a:t>The comparison will involve, as premise, some general features of the determination rules. Then, more specific selected issues concerning business income will be analyzed, </a:t>
            </a:r>
            <a:r>
              <a:rPr lang="en-US" dirty="0" err="1"/>
              <a:t>expecially</a:t>
            </a:r>
            <a:r>
              <a:rPr lang="en-US" dirty="0"/>
              <a:t> for companies in the fourth part (corporate taxation)</a:t>
            </a:r>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23</a:t>
            </a:fld>
            <a:endParaRPr lang="it-IT"/>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991544" y="260648"/>
            <a:ext cx="8229600" cy="1143000"/>
          </a:xfrm>
        </p:spPr>
        <p:txBody>
          <a:bodyPr>
            <a:normAutofit fontScale="90000"/>
          </a:bodyPr>
          <a:lstStyle/>
          <a:p>
            <a:r>
              <a:rPr lang="it-IT" dirty="0"/>
              <a:t>Accounting </a:t>
            </a:r>
            <a:r>
              <a:rPr lang="it-IT" dirty="0" err="1"/>
              <a:t>methods</a:t>
            </a:r>
            <a:r>
              <a:rPr lang="it-IT" dirty="0"/>
              <a:t> – </a:t>
            </a:r>
            <a:r>
              <a:rPr lang="it-IT" dirty="0" err="1"/>
              <a:t>cash</a:t>
            </a:r>
            <a:r>
              <a:rPr lang="it-IT" dirty="0"/>
              <a:t> </a:t>
            </a:r>
            <a:r>
              <a:rPr lang="it-IT" dirty="0" err="1"/>
              <a:t>method</a:t>
            </a:r>
            <a:r>
              <a:rPr lang="it-IT" dirty="0"/>
              <a:t> and </a:t>
            </a:r>
            <a:r>
              <a:rPr lang="it-IT" dirty="0" err="1"/>
              <a:t>accrual</a:t>
            </a:r>
            <a:r>
              <a:rPr lang="it-IT" dirty="0"/>
              <a:t> </a:t>
            </a:r>
            <a:r>
              <a:rPr lang="it-IT" dirty="0" err="1"/>
              <a:t>method</a:t>
            </a:r>
            <a:endParaRPr lang="it-IT" dirty="0"/>
          </a:p>
        </p:txBody>
      </p:sp>
      <p:sp>
        <p:nvSpPr>
          <p:cNvPr id="3" name="Segnaposto contenuto 2"/>
          <p:cNvSpPr>
            <a:spLocks noGrp="1"/>
          </p:cNvSpPr>
          <p:nvPr>
            <p:ph idx="1"/>
          </p:nvPr>
        </p:nvSpPr>
        <p:spPr>
          <a:xfrm>
            <a:off x="1847528" y="1412776"/>
            <a:ext cx="8712968" cy="5328592"/>
          </a:xfrm>
        </p:spPr>
        <p:txBody>
          <a:bodyPr>
            <a:normAutofit fontScale="77500" lnSpcReduction="20000"/>
          </a:bodyPr>
          <a:lstStyle/>
          <a:p>
            <a:pPr algn="just"/>
            <a:r>
              <a:rPr lang="en-US" dirty="0"/>
              <a:t>While accrual accounting is generally prescribed for larger business, generally all countries allow small business to use the cash method for accounting or even more simplified methods</a:t>
            </a:r>
          </a:p>
          <a:p>
            <a:pPr algn="just"/>
            <a:r>
              <a:rPr lang="en-US" dirty="0"/>
              <a:t>Under the </a:t>
            </a:r>
            <a:r>
              <a:rPr lang="en-US" b="1" dirty="0">
                <a:solidFill>
                  <a:schemeClr val="accent2"/>
                </a:solidFill>
              </a:rPr>
              <a:t>cash model</a:t>
            </a:r>
            <a:r>
              <a:rPr lang="en-US" dirty="0"/>
              <a:t>, taxable income and deductions are allocated based upon cash receipts and disbursement. Therefore, income is imputed to the taxable period in which taxpayers actually receive cash or its equivalent. Expenses are deducted in the taxable periods in which taxpayers actually pay the expenses</a:t>
            </a:r>
          </a:p>
          <a:p>
            <a:pPr algn="just"/>
            <a:r>
              <a:rPr lang="en-US" dirty="0"/>
              <a:t>Under the </a:t>
            </a:r>
            <a:r>
              <a:rPr lang="en-US" b="1" dirty="0">
                <a:solidFill>
                  <a:schemeClr val="accent2"/>
                </a:solidFill>
              </a:rPr>
              <a:t>accrual model</a:t>
            </a:r>
            <a:r>
              <a:rPr lang="en-US" dirty="0"/>
              <a:t>, income and deductions are allocate debased upon when the taxpayer earned the income or incurred the expenses, irrespective of when actually received or paid out. The income and expenses of a current period are taken into account as such whether or not payments have been received or made</a:t>
            </a:r>
          </a:p>
          <a:p>
            <a:pPr algn="just"/>
            <a:r>
              <a:rPr lang="en-US" dirty="0"/>
              <a:t>The cash method is simpler than the accrual method for those taxpayers who do not have to keep accounting books (this implies lower compliance costs)</a:t>
            </a:r>
          </a:p>
          <a:p>
            <a:pPr algn="just"/>
            <a:r>
              <a:rPr lang="en-US" dirty="0"/>
              <a:t>Depending on how it is applied, the cash method can allow substantial deferral by allowing taxpayers to expense all of their costs based on the disbursement and to tax their profits based on their cash (or equivalent) receipts</a:t>
            </a:r>
          </a:p>
          <a:p>
            <a:pPr algn="just"/>
            <a:r>
              <a:rPr lang="en-US" dirty="0"/>
              <a:t>In the jurisdictions involved there is a strict relationship between tax accounting and book accounting: for this reason, earners of business income are allowed to use the same accrual method for both accounting and for tax purposes </a:t>
            </a:r>
            <a:r>
              <a:rPr lang="en-US" dirty="0">
                <a:sym typeface="Wingdings" pitchFamily="2" charset="2"/>
              </a:rPr>
              <a:t> all countries adopt the accrual method, even if most of them allow taxpayers who are not required to maintain accounting books and records, to utilizes the simplified cash method</a:t>
            </a:r>
            <a:endParaRPr lang="en-US" dirty="0"/>
          </a:p>
          <a:p>
            <a:pPr algn="just"/>
            <a:endParaRPr lang="en-US" dirty="0"/>
          </a:p>
          <a:p>
            <a:pPr algn="just"/>
            <a:endParaRPr lang="it-IT" dirty="0"/>
          </a:p>
        </p:txBody>
      </p:sp>
      <p:sp>
        <p:nvSpPr>
          <p:cNvPr id="4" name="Segnaposto piè di pagina 3"/>
          <p:cNvSpPr>
            <a:spLocks noGrp="1"/>
          </p:cNvSpPr>
          <p:nvPr>
            <p:ph type="ftr" sz="quarter" idx="11"/>
          </p:nvPr>
        </p:nvSpPr>
        <p:spPr/>
        <p:txBody>
          <a:bodyPr/>
          <a:lstStyle/>
          <a:p>
            <a:r>
              <a:rPr lang="it-IT" dirty="0"/>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24</a:t>
            </a:fld>
            <a:endParaRPr lang="it-IT"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991544" y="260648"/>
            <a:ext cx="8229600" cy="1143000"/>
          </a:xfrm>
        </p:spPr>
        <p:txBody>
          <a:bodyPr>
            <a:normAutofit fontScale="90000"/>
          </a:bodyPr>
          <a:lstStyle/>
          <a:p>
            <a:r>
              <a:rPr lang="it-IT" dirty="0" err="1"/>
              <a:t>Taxable</a:t>
            </a:r>
            <a:r>
              <a:rPr lang="it-IT" dirty="0"/>
              <a:t> </a:t>
            </a:r>
            <a:r>
              <a:rPr lang="it-IT" dirty="0" err="1"/>
              <a:t>Income</a:t>
            </a:r>
            <a:r>
              <a:rPr lang="it-IT" dirty="0"/>
              <a:t> and </a:t>
            </a:r>
            <a:r>
              <a:rPr lang="it-IT" dirty="0" err="1"/>
              <a:t>Balance</a:t>
            </a:r>
            <a:r>
              <a:rPr lang="it-IT" dirty="0"/>
              <a:t> </a:t>
            </a:r>
            <a:r>
              <a:rPr lang="it-IT" dirty="0" err="1"/>
              <a:t>Sheet</a:t>
            </a:r>
            <a:endParaRPr lang="it-IT" dirty="0"/>
          </a:p>
        </p:txBody>
      </p:sp>
      <p:sp>
        <p:nvSpPr>
          <p:cNvPr id="3" name="Segnaposto contenuto 2"/>
          <p:cNvSpPr>
            <a:spLocks noGrp="1"/>
          </p:cNvSpPr>
          <p:nvPr>
            <p:ph idx="1"/>
          </p:nvPr>
        </p:nvSpPr>
        <p:spPr>
          <a:xfrm>
            <a:off x="1775520" y="1340768"/>
            <a:ext cx="8568952" cy="5328592"/>
          </a:xfrm>
        </p:spPr>
        <p:txBody>
          <a:bodyPr>
            <a:normAutofit fontScale="70000" lnSpcReduction="20000"/>
          </a:bodyPr>
          <a:lstStyle/>
          <a:p>
            <a:pPr algn="just"/>
            <a:r>
              <a:rPr lang="en-US" dirty="0"/>
              <a:t>In the jurisdictions involved, the requirement to use accrual accounting  is tied to financial accounting rules: if the business is required under the commercial code or the accounting law to use the accrual method for financial purposes, the same applies for tax purposes</a:t>
            </a:r>
          </a:p>
          <a:p>
            <a:pPr algn="just"/>
            <a:r>
              <a:rPr lang="en-US" dirty="0"/>
              <a:t>For business required to use the accrual accounting, one of the key structural features for the taxation of business income is the relationship between tax accounting and commercial accounting</a:t>
            </a:r>
          </a:p>
          <a:p>
            <a:pPr algn="just"/>
            <a:r>
              <a:rPr lang="en-US" dirty="0"/>
              <a:t>From a worldwide point of view, to the extent that countries relay on financial accounting, their tax systems will tend to become more comparable over time as financial accounting rules in different countries converge with the adoption of </a:t>
            </a:r>
            <a:r>
              <a:rPr lang="en-US" b="1" dirty="0">
                <a:solidFill>
                  <a:schemeClr val="accent1"/>
                </a:solidFill>
              </a:rPr>
              <a:t>international accounting standards </a:t>
            </a:r>
            <a:r>
              <a:rPr lang="en-US" dirty="0">
                <a:sym typeface="Wingdings" pitchFamily="2" charset="2"/>
              </a:rPr>
              <a:t> there is a link between accounting harmonization and tax harmonization</a:t>
            </a:r>
          </a:p>
          <a:p>
            <a:pPr algn="just"/>
            <a:r>
              <a:rPr lang="en-US" dirty="0">
                <a:sym typeface="Wingdings" pitchFamily="2" charset="2"/>
              </a:rPr>
              <a:t>In the countries based on financial accounting, tax accounting is the same as financial accounting with only a few specific differences  the general rule is for tax to follow financial accounting except as specified in tax law, but the relationship between the two is complex  the determination of the taxable income is tied directly to the balance sheet</a:t>
            </a:r>
          </a:p>
          <a:p>
            <a:pPr algn="just"/>
            <a:r>
              <a:rPr lang="en-US" dirty="0">
                <a:sym typeface="Wingdings" pitchFamily="2" charset="2"/>
              </a:rPr>
              <a:t>The level of dependency between tax and financial rules varies as well as the actual techniques for the tax base calculation  some States rely on financial accounting and International Accounting Standards (hereinafter IAS) heavily, while other prefer to create many deviations and tax specific procedures</a:t>
            </a:r>
          </a:p>
          <a:p>
            <a:pPr algn="just"/>
            <a:r>
              <a:rPr lang="en-US" dirty="0">
                <a:sym typeface="Wingdings" pitchFamily="2" charset="2"/>
              </a:rPr>
              <a:t>According to the </a:t>
            </a:r>
            <a:r>
              <a:rPr lang="en-US" b="1" dirty="0">
                <a:solidFill>
                  <a:schemeClr val="accent1"/>
                </a:solidFill>
                <a:sym typeface="Wingdings" pitchFamily="2" charset="2"/>
              </a:rPr>
              <a:t>independence method</a:t>
            </a:r>
            <a:r>
              <a:rPr lang="en-US" dirty="0">
                <a:sym typeface="Wingdings" pitchFamily="2" charset="2"/>
              </a:rPr>
              <a:t>, the tax base is calculated in an autonomous way with respect to the accounting result. Companies may choose different account policies for tax and for accounting and, moreover, some tax facilities  are not linked to their application in the commercial accounts</a:t>
            </a:r>
            <a:endParaRPr lang="en-US" dirty="0"/>
          </a:p>
          <a:p>
            <a:r>
              <a:rPr lang="en-US" dirty="0"/>
              <a:t>Differently, according to the </a:t>
            </a:r>
            <a:r>
              <a:rPr lang="en-US" b="1" dirty="0">
                <a:solidFill>
                  <a:schemeClr val="accent1"/>
                </a:solidFill>
              </a:rPr>
              <a:t>dependence method</a:t>
            </a:r>
            <a:r>
              <a:rPr lang="en-US" dirty="0"/>
              <a:t>, the income determination for tax purposes is based by the choices made in commercial accounts. It could happen that an accounting treatment available under tax code may only exercised to the extend that the same treatment has been followed in the commercial accounts</a:t>
            </a:r>
          </a:p>
        </p:txBody>
      </p:sp>
      <p:sp>
        <p:nvSpPr>
          <p:cNvPr id="4" name="Segnaposto piè di pagina 3"/>
          <p:cNvSpPr>
            <a:spLocks noGrp="1"/>
          </p:cNvSpPr>
          <p:nvPr>
            <p:ph type="ftr" sz="quarter" idx="11"/>
          </p:nvPr>
        </p:nvSpPr>
        <p:spPr/>
        <p:txBody>
          <a:bodyPr/>
          <a:lstStyle/>
          <a:p>
            <a:r>
              <a:rPr lang="it-IT" dirty="0"/>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25</a:t>
            </a:fld>
            <a:endParaRPr lang="it-IT"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The Tax </a:t>
            </a:r>
            <a:r>
              <a:rPr lang="it-IT" dirty="0" err="1"/>
              <a:t>Adjustments</a:t>
            </a:r>
            <a:endParaRPr lang="it-IT" dirty="0"/>
          </a:p>
        </p:txBody>
      </p:sp>
      <p:sp>
        <p:nvSpPr>
          <p:cNvPr id="3" name="Segnaposto contenuto 2"/>
          <p:cNvSpPr>
            <a:spLocks noGrp="1"/>
          </p:cNvSpPr>
          <p:nvPr>
            <p:ph idx="1"/>
          </p:nvPr>
        </p:nvSpPr>
        <p:spPr/>
        <p:txBody>
          <a:bodyPr>
            <a:normAutofit fontScale="92500" lnSpcReduction="10000"/>
          </a:bodyPr>
          <a:lstStyle/>
          <a:p>
            <a:pPr algn="just"/>
            <a:r>
              <a:rPr lang="en-US" dirty="0"/>
              <a:t>It is important to point out that even in the countries (e.g. </a:t>
            </a:r>
            <a:r>
              <a:rPr lang="en-US" b="1" dirty="0">
                <a:solidFill>
                  <a:schemeClr val="accent2"/>
                </a:solidFill>
              </a:rPr>
              <a:t>Germany</a:t>
            </a:r>
            <a:r>
              <a:rPr lang="en-US" dirty="0"/>
              <a:t>) where historically the dependence method is very strong, there is not totally dependence but adjustments are needed</a:t>
            </a:r>
          </a:p>
          <a:p>
            <a:pPr algn="just"/>
            <a:r>
              <a:rPr lang="en-US" dirty="0"/>
              <a:t>The main function of financial accounting is the determination and presentation of the assets of a company, the function of which is to protect the claim of the creditors</a:t>
            </a:r>
          </a:p>
          <a:p>
            <a:pPr algn="just"/>
            <a:r>
              <a:rPr lang="en-US" dirty="0"/>
              <a:t>On the contrary, the objective of tax law must face other values and interests: certainty of law (in order to avoid litigation and to make the revenue collection sure) ; the need to avoid double taxation phenomena; the fight against tax evasion and tax avoidance; the need to use taxes for extra-fiscal purposes </a:t>
            </a:r>
          </a:p>
          <a:p>
            <a:pPr algn="just"/>
            <a:r>
              <a:rPr lang="en-US" dirty="0"/>
              <a:t>So, even if the method starts from financial accounting records, it have to been adjusted to reflect differences between tax  law and financial accounting purposes</a:t>
            </a:r>
          </a:p>
        </p:txBody>
      </p:sp>
      <p:sp>
        <p:nvSpPr>
          <p:cNvPr id="4" name="Segnaposto piè di pagina 3"/>
          <p:cNvSpPr>
            <a:spLocks noGrp="1"/>
          </p:cNvSpPr>
          <p:nvPr>
            <p:ph type="ftr" sz="quarter" idx="11"/>
          </p:nvPr>
        </p:nvSpPr>
        <p:spPr/>
        <p:txBody>
          <a:bodyPr/>
          <a:lstStyle/>
          <a:p>
            <a:r>
              <a:rPr lang="it-IT" dirty="0"/>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26</a:t>
            </a:fld>
            <a:endParaRPr lang="it-IT"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t>Some </a:t>
            </a:r>
            <a:r>
              <a:rPr lang="it-IT" dirty="0" err="1"/>
              <a:t>different</a:t>
            </a:r>
            <a:r>
              <a:rPr lang="it-IT" dirty="0"/>
              <a:t> </a:t>
            </a:r>
            <a:r>
              <a:rPr lang="it-IT" dirty="0" err="1"/>
              <a:t>approaches</a:t>
            </a:r>
            <a:endParaRPr lang="it-IT" dirty="0"/>
          </a:p>
        </p:txBody>
      </p:sp>
      <p:sp>
        <p:nvSpPr>
          <p:cNvPr id="3" name="Segnaposto contenuto 2"/>
          <p:cNvSpPr>
            <a:spLocks noGrp="1"/>
          </p:cNvSpPr>
          <p:nvPr>
            <p:ph idx="1"/>
          </p:nvPr>
        </p:nvSpPr>
        <p:spPr/>
        <p:txBody>
          <a:bodyPr>
            <a:normAutofit fontScale="55000" lnSpcReduction="20000"/>
          </a:bodyPr>
          <a:lstStyle/>
          <a:p>
            <a:pPr algn="just"/>
            <a:r>
              <a:rPr lang="en-US" dirty="0"/>
              <a:t>Within the European Union none country makes reference to distinct tax accounting rules (although in the UK the tax rules do not express formal dependency. Nevertheless, the general starting point for the tax base is that tax follow the financial accounts)</a:t>
            </a:r>
          </a:p>
          <a:p>
            <a:pPr algn="just"/>
            <a:r>
              <a:rPr lang="en-US" dirty="0">
                <a:solidFill>
                  <a:schemeClr val="accent2"/>
                </a:solidFill>
              </a:rPr>
              <a:t>Italy</a:t>
            </a:r>
            <a:r>
              <a:rPr lang="en-US" dirty="0"/>
              <a:t> has adopted the so called “quasi – dependent approach”, under which taxable income is calculated on the basis of the statutory accounts, adjusted as required by Italian tax law </a:t>
            </a:r>
            <a:r>
              <a:rPr lang="en-US" dirty="0">
                <a:sym typeface="Wingdings" pitchFamily="2" charset="2"/>
              </a:rPr>
              <a:t> the value determined in the profit /loss account is just a starting point because the balance expresses a true and fair value (just determined according to the Italian Civil Code)  the outcome is closer to the increase of income produced by the company and taxable according to the ability to pay principle + tax and extra fiscal reasons are taken into account</a:t>
            </a:r>
          </a:p>
          <a:p>
            <a:pPr algn="just"/>
            <a:r>
              <a:rPr lang="en-US" dirty="0">
                <a:sym typeface="Wingdings" pitchFamily="2" charset="2"/>
              </a:rPr>
              <a:t>In </a:t>
            </a:r>
            <a:r>
              <a:rPr lang="en-US" dirty="0">
                <a:solidFill>
                  <a:schemeClr val="accent2"/>
                </a:solidFill>
                <a:sym typeface="Wingdings" pitchFamily="2" charset="2"/>
              </a:rPr>
              <a:t>France</a:t>
            </a:r>
            <a:r>
              <a:rPr lang="en-US" dirty="0">
                <a:sym typeface="Wingdings" pitchFamily="2" charset="2"/>
              </a:rPr>
              <a:t>, companies base their taxable profits on all receivables and debts existing at the end of an accounting period  the assessment basis consists of the difference between the net assets of the closing balance and the net assets of the opening balance  the taxable profits correspond to the accounting result but it may be adjusted as necessary to take into consideration tax rules departing from accounting rules. According to the unity principle, accounts used for commercial purposes by enterprises must be also used to determine the taxable basis for the taxpayer  compulsory rules must be followed so that the balance sheet gives a true and fair view of the business, which will normally lead to the taxable basis. However not all accounting or tax rules are always binding as they keep a certain number of choices both in accounting and even in tax matters</a:t>
            </a:r>
          </a:p>
          <a:p>
            <a:pPr algn="just"/>
            <a:r>
              <a:rPr lang="en-US" dirty="0">
                <a:sym typeface="Wingdings" pitchFamily="2" charset="2"/>
              </a:rPr>
              <a:t>In the </a:t>
            </a:r>
            <a:r>
              <a:rPr lang="en-US" dirty="0">
                <a:solidFill>
                  <a:schemeClr val="accent2"/>
                </a:solidFill>
                <a:sym typeface="Wingdings" pitchFamily="2" charset="2"/>
              </a:rPr>
              <a:t>UK</a:t>
            </a:r>
            <a:r>
              <a:rPr lang="en-US" dirty="0">
                <a:sym typeface="Wingdings" pitchFamily="2" charset="2"/>
              </a:rPr>
              <a:t>, the tax system does not have any reference to financial accounting but in the case law it is possible to find the trend towards the dependence of taxable profits on accounting profit  Gallagher v. Jones  According to this, it is hard for a judge to override the application of a generally accepted rule of commercial accountancy which a) applied to the situation in question b) was not one of two or more rules applicable to the situation in question c) was not shown to be inconsistent with the true facts or otherwise inapt to determine the true profits or losses of the business</a:t>
            </a:r>
            <a:endParaRPr lang="en-US"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27</a:t>
            </a:fld>
            <a:endParaRPr lang="it-IT"/>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a:solidFill>
                  <a:schemeClr val="accent1"/>
                </a:solidFill>
              </a:rPr>
              <a:t>THE IAS IMPACT: Key features</a:t>
            </a:r>
          </a:p>
        </p:txBody>
      </p:sp>
      <p:sp>
        <p:nvSpPr>
          <p:cNvPr id="3" name="Segnaposto contenuto 2"/>
          <p:cNvSpPr>
            <a:spLocks noGrp="1"/>
          </p:cNvSpPr>
          <p:nvPr>
            <p:ph idx="1"/>
          </p:nvPr>
        </p:nvSpPr>
        <p:spPr/>
        <p:txBody>
          <a:bodyPr>
            <a:normAutofit fontScale="77500" lnSpcReduction="20000"/>
          </a:bodyPr>
          <a:lstStyle/>
          <a:p>
            <a:pPr algn="just"/>
            <a:r>
              <a:rPr lang="af-ZA" dirty="0"/>
              <a:t>International Accounting Standards (IASs) are developed by the International Accounting Standards Committee (IASC), whose purpose is to develop a single set of global accounting standards</a:t>
            </a:r>
          </a:p>
          <a:p>
            <a:pPr algn="just"/>
            <a:r>
              <a:rPr lang="af-ZA" dirty="0"/>
              <a:t>It is worth to underline that in countries in which the dependence with the financial year is stronger, the influence of the new accounting rules necessary influenced the taxable base, nut the same happened in countries traditionally based on the independence method</a:t>
            </a:r>
          </a:p>
          <a:p>
            <a:pPr algn="just"/>
            <a:r>
              <a:rPr lang="en-US" dirty="0"/>
              <a:t>IAS aim at measuring the ability of an enterprise  to generate cash and cash equivalents and of the timing and certainty of their generation which is expressed by the net assets of the enterprise as well as the changes in the net assets within the period </a:t>
            </a:r>
            <a:r>
              <a:rPr lang="en-US" dirty="0">
                <a:sym typeface="Wingdings" panose="05000000000000000000" pitchFamily="2" charset="2"/>
              </a:rPr>
              <a:t></a:t>
            </a:r>
            <a:r>
              <a:rPr lang="en-US" dirty="0"/>
              <a:t> at the end the IAS follow the accrual principle and express a concept of income accrued at the end of the period (fair value of assets) </a:t>
            </a:r>
            <a:r>
              <a:rPr lang="en-US" dirty="0">
                <a:sym typeface="Wingdings" panose="05000000000000000000" pitchFamily="2" charset="2"/>
              </a:rPr>
              <a:t> </a:t>
            </a:r>
            <a:r>
              <a:rPr lang="en-US" dirty="0"/>
              <a:t>The income expressed by IAS is a picture of the company income situation, without any kind of investigation concerning the realization</a:t>
            </a:r>
          </a:p>
          <a:p>
            <a:pPr algn="just"/>
            <a:r>
              <a:rPr lang="en-US" dirty="0"/>
              <a:t>Differently, according to the tax principles generally applied in the jurisdictions involved, the tax measurements are not based on a volatile and expected income  the national tax systems follow a concept of income for the taxable base already realized</a:t>
            </a:r>
          </a:p>
          <a:p>
            <a:pPr algn="just"/>
            <a:endParaRPr lang="af-ZA" dirty="0"/>
          </a:p>
          <a:p>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28</a:t>
            </a:fld>
            <a:endParaRPr lang="it-IT"/>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The </a:t>
            </a:r>
            <a:r>
              <a:rPr lang="it-IT" dirty="0" err="1"/>
              <a:t>taxable</a:t>
            </a:r>
            <a:r>
              <a:rPr lang="it-IT" dirty="0"/>
              <a:t> </a:t>
            </a:r>
            <a:r>
              <a:rPr lang="it-IT" dirty="0" err="1"/>
              <a:t>period</a:t>
            </a:r>
            <a:endParaRPr lang="it-IT" dirty="0"/>
          </a:p>
        </p:txBody>
      </p:sp>
      <p:sp>
        <p:nvSpPr>
          <p:cNvPr id="3" name="Segnaposto contenuto 2"/>
          <p:cNvSpPr>
            <a:spLocks noGrp="1"/>
          </p:cNvSpPr>
          <p:nvPr>
            <p:ph idx="1"/>
          </p:nvPr>
        </p:nvSpPr>
        <p:spPr>
          <a:xfrm>
            <a:off x="1981200" y="1935480"/>
            <a:ext cx="8291264" cy="4589864"/>
          </a:xfrm>
        </p:spPr>
        <p:txBody>
          <a:bodyPr>
            <a:normAutofit fontScale="77500" lnSpcReduction="20000"/>
          </a:bodyPr>
          <a:lstStyle/>
          <a:p>
            <a:pPr algn="just"/>
            <a:r>
              <a:rPr lang="en-US" dirty="0"/>
              <a:t>The taxable period is the periodic basis on which income tax is imposed (while the accounting period is the periodic basis on which the profits and expenses of a business are allocated for accounting and book purposes) </a:t>
            </a:r>
            <a:r>
              <a:rPr lang="en-US" dirty="0">
                <a:sym typeface="Wingdings" pitchFamily="2" charset="2"/>
              </a:rPr>
              <a:t> for obvious reasons, income and deductions are determined on a periodic basis and apportioned in taxable period  </a:t>
            </a:r>
            <a:r>
              <a:rPr lang="en-US" b="1" dirty="0">
                <a:sym typeface="Wingdings" pitchFamily="2" charset="2"/>
              </a:rPr>
              <a:t>as each tax period triggers an independent tax obligation, the income tax is due periodically</a:t>
            </a:r>
          </a:p>
          <a:p>
            <a:pPr algn="just"/>
            <a:r>
              <a:rPr lang="en-US" dirty="0">
                <a:sym typeface="Wingdings" pitchFamily="2" charset="2"/>
              </a:rPr>
              <a:t>As a consequence, every income tax system has to deal with three issues: the definition of the taxable period, the specification of its starting and closing days, and the provisions applicable to certain taxpayers</a:t>
            </a:r>
          </a:p>
          <a:p>
            <a:pPr algn="just"/>
            <a:r>
              <a:rPr lang="en-US" dirty="0">
                <a:sym typeface="Wingdings" pitchFamily="2" charset="2"/>
              </a:rPr>
              <a:t>In most jurisdictions, income and deductions are generally determined on annual basis (for taxpayers who do not maintain accounting books and records, this generally coincides with the calendar year)</a:t>
            </a:r>
          </a:p>
          <a:p>
            <a:pPr algn="just"/>
            <a:r>
              <a:rPr lang="en-US" dirty="0">
                <a:sym typeface="Wingdings" pitchFamily="2" charset="2"/>
              </a:rPr>
              <a:t>The tax period is often determined on an annual basis for </a:t>
            </a:r>
            <a:r>
              <a:rPr lang="en-US" b="1" dirty="0">
                <a:solidFill>
                  <a:schemeClr val="accent1"/>
                </a:solidFill>
                <a:sym typeface="Wingdings" pitchFamily="2" charset="2"/>
              </a:rPr>
              <a:t>simplicity</a:t>
            </a:r>
            <a:r>
              <a:rPr lang="en-US" dirty="0">
                <a:sym typeface="Wingdings" pitchFamily="2" charset="2"/>
              </a:rPr>
              <a:t> reasons and, in fact, the annual tax period will most likely relate to the government’s  budgetary years or coincide with the calendar year, thus reducing administrative costs</a:t>
            </a:r>
          </a:p>
          <a:p>
            <a:pPr algn="just"/>
            <a:r>
              <a:rPr lang="en-US" dirty="0">
                <a:sym typeface="Wingdings" pitchFamily="2" charset="2"/>
              </a:rPr>
              <a:t>However, in particular circumstances, certain taxpayers may be allowed to use different tax periods (e.g. in the cases in which the tax period does not coincide with the accounting period)  otherwise an undesired phenomenon of tax deferral schemes may emerge</a:t>
            </a:r>
            <a:endParaRPr lang="en-US" dirty="0"/>
          </a:p>
        </p:txBody>
      </p:sp>
      <p:sp>
        <p:nvSpPr>
          <p:cNvPr id="4" name="Segnaposto piè di pagina 3"/>
          <p:cNvSpPr>
            <a:spLocks noGrp="1"/>
          </p:cNvSpPr>
          <p:nvPr>
            <p:ph type="ftr" sz="quarter" idx="11"/>
          </p:nvPr>
        </p:nvSpPr>
        <p:spPr/>
        <p:txBody>
          <a:bodyPr/>
          <a:lstStyle/>
          <a:p>
            <a:r>
              <a:rPr lang="it-IT" dirty="0"/>
              <a:t>Prof. L. del Federico - </a:t>
            </a:r>
            <a:r>
              <a:rPr lang="it-IT" dirty="0" err="1"/>
              <a:t>Dr.Silvia</a:t>
            </a:r>
            <a:r>
              <a:rPr lang="it-IT" dirty="0"/>
              <a:t>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29</a:t>
            </a:fld>
            <a:endParaRPr lang="it-IT"/>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063552" y="404664"/>
            <a:ext cx="8219256" cy="866360"/>
          </a:xfrm>
        </p:spPr>
        <p:txBody>
          <a:bodyPr/>
          <a:lstStyle/>
          <a:p>
            <a:r>
              <a:rPr lang="it-IT" dirty="0"/>
              <a:t>The </a:t>
            </a:r>
            <a:r>
              <a:rPr lang="it-IT" dirty="0" err="1"/>
              <a:t>solutions</a:t>
            </a:r>
            <a:r>
              <a:rPr lang="it-IT" dirty="0"/>
              <a:t> </a:t>
            </a:r>
            <a:r>
              <a:rPr lang="it-IT" dirty="0" err="1"/>
              <a:t>adopted</a:t>
            </a:r>
            <a:endParaRPr lang="it-IT" dirty="0"/>
          </a:p>
        </p:txBody>
      </p:sp>
      <p:sp>
        <p:nvSpPr>
          <p:cNvPr id="3" name="Segnaposto contenuto 2"/>
          <p:cNvSpPr>
            <a:spLocks noGrp="1"/>
          </p:cNvSpPr>
          <p:nvPr>
            <p:ph idx="1"/>
          </p:nvPr>
        </p:nvSpPr>
        <p:spPr>
          <a:xfrm>
            <a:off x="1847528" y="1268760"/>
            <a:ext cx="8568952" cy="5472608"/>
          </a:xfrm>
        </p:spPr>
        <p:txBody>
          <a:bodyPr>
            <a:normAutofit fontScale="85000" lnSpcReduction="20000"/>
          </a:bodyPr>
          <a:lstStyle/>
          <a:p>
            <a:pPr algn="just"/>
            <a:r>
              <a:rPr lang="en-US" dirty="0"/>
              <a:t>Under </a:t>
            </a:r>
            <a:r>
              <a:rPr lang="en-US" b="1" dirty="0">
                <a:solidFill>
                  <a:schemeClr val="accent1"/>
                </a:solidFill>
              </a:rPr>
              <a:t>Italian</a:t>
            </a:r>
            <a:r>
              <a:rPr lang="en-US" dirty="0"/>
              <a:t> law, individual taxpayers have to report their income annually, based on a calendar year. Since tax income is strictly dependent on book income, the taxable period is defined as the company or entity’s year of the operating period as determined by law or by the articles of incorporations. </a:t>
            </a:r>
          </a:p>
          <a:p>
            <a:pPr algn="just"/>
            <a:r>
              <a:rPr lang="en-US" dirty="0"/>
              <a:t>In </a:t>
            </a:r>
            <a:r>
              <a:rPr lang="en-US" b="1" dirty="0">
                <a:solidFill>
                  <a:schemeClr val="accent1"/>
                </a:solidFill>
              </a:rPr>
              <a:t>France</a:t>
            </a:r>
            <a:r>
              <a:rPr lang="en-US" dirty="0"/>
              <a:t> taxable period for individual taxpayers is generally the calendar year. However, the taxable period for individual who earn business income may opt to be taxed on the basis of the accounting period, freely chosen by the taxpayer. </a:t>
            </a:r>
          </a:p>
          <a:p>
            <a:pPr algn="just"/>
            <a:r>
              <a:rPr lang="en-US" dirty="0"/>
              <a:t>Also in </a:t>
            </a:r>
            <a:r>
              <a:rPr lang="en-US" b="1" dirty="0">
                <a:solidFill>
                  <a:schemeClr val="accent1"/>
                </a:solidFill>
              </a:rPr>
              <a:t>Spain</a:t>
            </a:r>
            <a:r>
              <a:rPr lang="en-US" dirty="0"/>
              <a:t>, as a general rule, the tax year coincides with the calendar year, but companies may file their returns with reference to their financial year. In any case, the tax year may not exceed 12 months</a:t>
            </a:r>
          </a:p>
          <a:p>
            <a:pPr algn="just"/>
            <a:r>
              <a:rPr lang="en-US" dirty="0"/>
              <a:t>Unlike individual income tax and capital gains tax, which is based on the tax year (6 April to 5 April), corporation tax is imposed for a “financial year”. The financial year runs from 1 April to 31 March.</a:t>
            </a:r>
          </a:p>
          <a:p>
            <a:pPr algn="just"/>
            <a:r>
              <a:rPr lang="en-US" dirty="0"/>
              <a:t>In the </a:t>
            </a:r>
            <a:r>
              <a:rPr lang="en-US" b="1" dirty="0">
                <a:solidFill>
                  <a:schemeClr val="accent1"/>
                </a:solidFill>
              </a:rPr>
              <a:t>UK</a:t>
            </a:r>
            <a:r>
              <a:rPr lang="en-US" dirty="0"/>
              <a:t>, companies pay tax on a current year basis, with respect to basis periods (accounting periods). They are chargeable on the profits of the basis period ending in the year of assessment. </a:t>
            </a:r>
          </a:p>
          <a:p>
            <a:pPr algn="just"/>
            <a:r>
              <a:rPr lang="en-US" dirty="0"/>
              <a:t>In </a:t>
            </a:r>
            <a:r>
              <a:rPr lang="en-US" b="1" dirty="0">
                <a:solidFill>
                  <a:schemeClr val="accent1"/>
                </a:solidFill>
              </a:rPr>
              <a:t>Germany</a:t>
            </a:r>
            <a:r>
              <a:rPr lang="en-US" dirty="0"/>
              <a:t>, the tax year is the calendar year. Taxable income is the income of the company's financial year that coincides with the calendar year. If a company's financial year is different from the calendar year, taxable income is the income of the financial year that expires during the tax year.</a:t>
            </a:r>
          </a:p>
          <a:p>
            <a:pPr algn="just"/>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a:xfrm>
            <a:off x="9480376" y="6381329"/>
            <a:ext cx="762000" cy="365125"/>
          </a:xfrm>
        </p:spPr>
        <p:txBody>
          <a:bodyPr/>
          <a:lstStyle/>
          <a:p>
            <a:fld id="{8C78715A-8BC9-47D3-917F-06D9AC818EBB}" type="slidenum">
              <a:rPr lang="it-IT" smtClean="0"/>
              <a:pPr/>
              <a:t>30</a:t>
            </a:fld>
            <a:endParaRPr lang="it-IT"/>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Check</a:t>
            </a:r>
            <a:r>
              <a:rPr lang="it-IT" dirty="0"/>
              <a:t> Point</a:t>
            </a:r>
          </a:p>
        </p:txBody>
      </p:sp>
      <p:sp>
        <p:nvSpPr>
          <p:cNvPr id="3" name="Segnaposto contenuto 2"/>
          <p:cNvSpPr>
            <a:spLocks noGrp="1"/>
          </p:cNvSpPr>
          <p:nvPr>
            <p:ph idx="1"/>
          </p:nvPr>
        </p:nvSpPr>
        <p:spPr/>
        <p:txBody>
          <a:bodyPr/>
          <a:lstStyle/>
          <a:p>
            <a:r>
              <a:rPr lang="en-US" dirty="0"/>
              <a:t>What is the difference between the cash method and the </a:t>
            </a:r>
            <a:r>
              <a:rPr lang="en-US" dirty="0" err="1"/>
              <a:t>accruel</a:t>
            </a:r>
            <a:r>
              <a:rPr lang="en-US" dirty="0"/>
              <a:t> method?</a:t>
            </a:r>
          </a:p>
          <a:p>
            <a:pPr>
              <a:buNone/>
            </a:pPr>
            <a:endParaRPr lang="en-US" dirty="0"/>
          </a:p>
          <a:p>
            <a:r>
              <a:rPr lang="en-US" dirty="0"/>
              <a:t>Why do tax adjustments exist?</a:t>
            </a:r>
          </a:p>
          <a:p>
            <a:pPr>
              <a:buNone/>
            </a:pPr>
            <a:endParaRPr lang="en-US" dirty="0"/>
          </a:p>
          <a:p>
            <a:r>
              <a:rPr lang="en-US" dirty="0"/>
              <a:t>What is the taxable period?</a:t>
            </a:r>
          </a:p>
          <a:p>
            <a:endParaRPr lang="it-IT" dirty="0"/>
          </a:p>
          <a:p>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31</a:t>
            </a:fld>
            <a:endParaRPr lang="it-IT"/>
          </a:p>
        </p:txBody>
      </p:sp>
      <p:pic>
        <p:nvPicPr>
          <p:cNvPr id="6" name="Immagine 5" descr="corporate-tax-compliance-in-the-netherlands.jpg"/>
          <p:cNvPicPr>
            <a:picLocks noChangeAspect="1"/>
          </p:cNvPicPr>
          <p:nvPr/>
        </p:nvPicPr>
        <p:blipFill>
          <a:blip r:embed="rId2" cstate="print">
            <a:duotone>
              <a:schemeClr val="accent3">
                <a:shade val="45000"/>
                <a:satMod val="135000"/>
              </a:schemeClr>
              <a:prstClr val="white"/>
            </a:duotone>
            <a:lum bright="15000" contrast="-10000"/>
          </a:blip>
          <a:srcRect b="3738"/>
          <a:stretch>
            <a:fillRect/>
          </a:stretch>
        </p:blipFill>
        <p:spPr>
          <a:xfrm>
            <a:off x="7824192" y="3068961"/>
            <a:ext cx="2708160" cy="3643473"/>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Type</a:t>
            </a:r>
            <a:r>
              <a:rPr lang="it-IT" dirty="0"/>
              <a:t> </a:t>
            </a:r>
            <a:r>
              <a:rPr lang="it-IT" dirty="0" err="1"/>
              <a:t>of</a:t>
            </a:r>
            <a:r>
              <a:rPr lang="it-IT" dirty="0"/>
              <a:t> </a:t>
            </a:r>
            <a:r>
              <a:rPr lang="it-IT" dirty="0" err="1"/>
              <a:t>Tax</a:t>
            </a:r>
            <a:r>
              <a:rPr lang="it-IT" dirty="0"/>
              <a:t> </a:t>
            </a:r>
            <a:r>
              <a:rPr lang="it-IT" dirty="0" err="1"/>
              <a:t>Systems</a:t>
            </a:r>
            <a:endParaRPr lang="it-IT" dirty="0"/>
          </a:p>
        </p:txBody>
      </p:sp>
      <p:sp>
        <p:nvSpPr>
          <p:cNvPr id="3" name="Segnaposto contenuto 2"/>
          <p:cNvSpPr>
            <a:spLocks noGrp="1"/>
          </p:cNvSpPr>
          <p:nvPr>
            <p:ph idx="1"/>
          </p:nvPr>
        </p:nvSpPr>
        <p:spPr/>
        <p:txBody>
          <a:bodyPr>
            <a:normAutofit fontScale="77500" lnSpcReduction="20000"/>
          </a:bodyPr>
          <a:lstStyle/>
          <a:p>
            <a:pPr algn="just"/>
            <a:r>
              <a:rPr lang="en-US" dirty="0"/>
              <a:t>Under the classical corporate tax system applicable in </a:t>
            </a:r>
            <a:r>
              <a:rPr lang="en-US" b="1" dirty="0">
                <a:solidFill>
                  <a:schemeClr val="accent1"/>
                </a:solidFill>
              </a:rPr>
              <a:t>Germany</a:t>
            </a:r>
            <a:r>
              <a:rPr lang="en-US" dirty="0"/>
              <a:t> corporate profits are taxed at the level of the company and dividends are taxed in the hands of individual shareholders without imputation credits being available for the corporate income tax paid. Economic double taxation, however, is currently mitigated for individual shareholders by a partial-income system or final flat withholding tax. Inter-corporate dividends derived from qualifying shareholdings from both resident and non-resident companies are in principle exempt. Companies must generally withhold dividend withholding tax from distributed profits. The tax withheld is fully creditable for resident shareholders against their corporate income tax liability.</a:t>
            </a:r>
          </a:p>
          <a:p>
            <a:pPr algn="just"/>
            <a:r>
              <a:rPr lang="en-US" b="1" dirty="0">
                <a:solidFill>
                  <a:schemeClr val="accent1"/>
                </a:solidFill>
              </a:rPr>
              <a:t>Spain</a:t>
            </a:r>
            <a:r>
              <a:rPr lang="en-US" dirty="0"/>
              <a:t> applies a classical double taxation system, under which corporate income is first taxed in the hands of the company and dividends are subsequently taxed in the hands of the shareholders at the appropriate rates. However, the classical system is modified in that resident individual shareholders are taxed at a reduced flat rate. In addition, dividends derived by corporate shareholders may qualify for an exemption</a:t>
            </a:r>
          </a:p>
          <a:p>
            <a:pPr algn="just"/>
            <a:r>
              <a:rPr lang="en-US" dirty="0"/>
              <a:t>Also in </a:t>
            </a:r>
            <a:r>
              <a:rPr lang="en-US" b="1" dirty="0">
                <a:solidFill>
                  <a:schemeClr val="accent1"/>
                </a:solidFill>
              </a:rPr>
              <a:t>France</a:t>
            </a:r>
            <a:r>
              <a:rPr lang="en-US" dirty="0"/>
              <a:t>, corporate income is first taxed in the hands of the company and dividends are subsequently taxed in the hands of the shareholders at the appropriate rates. However, this classical system is modified in that dividends derived by a resident company from another resident company may qualify for a participation exemption</a:t>
            </a:r>
          </a:p>
          <a:p>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32</a:t>
            </a:fld>
            <a:endParaRPr lang="it-IT"/>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err="1"/>
              <a:t>Taxable</a:t>
            </a:r>
            <a:r>
              <a:rPr lang="it-IT" b="1" dirty="0"/>
              <a:t> </a:t>
            </a:r>
            <a:r>
              <a:rPr lang="it-IT" b="1" dirty="0" err="1"/>
              <a:t>persons</a:t>
            </a:r>
            <a:endParaRPr lang="it-IT" dirty="0"/>
          </a:p>
        </p:txBody>
      </p:sp>
      <p:sp>
        <p:nvSpPr>
          <p:cNvPr id="3" name="Segnaposto contenuto 2"/>
          <p:cNvSpPr>
            <a:spLocks noGrp="1"/>
          </p:cNvSpPr>
          <p:nvPr>
            <p:ph idx="1"/>
          </p:nvPr>
        </p:nvSpPr>
        <p:spPr/>
        <p:txBody>
          <a:bodyPr>
            <a:normAutofit fontScale="92500" lnSpcReduction="20000"/>
          </a:bodyPr>
          <a:lstStyle/>
          <a:p>
            <a:pPr algn="just"/>
            <a:r>
              <a:rPr lang="en-US" dirty="0"/>
              <a:t>In </a:t>
            </a:r>
            <a:r>
              <a:rPr lang="en-US" dirty="0">
                <a:solidFill>
                  <a:schemeClr val="accent2"/>
                </a:solidFill>
              </a:rPr>
              <a:t>Germany</a:t>
            </a:r>
            <a:r>
              <a:rPr lang="en-US" dirty="0"/>
              <a:t>, the corporate income tax and the solidarity surcharge are levied on the various types of entity listed in the Corporate Income Tax Law. </a:t>
            </a:r>
          </a:p>
          <a:p>
            <a:pPr algn="just"/>
            <a:r>
              <a:rPr lang="en-US" dirty="0"/>
              <a:t>Corporate income tax is levied on all legal entities resident in </a:t>
            </a:r>
            <a:r>
              <a:rPr lang="en-US" dirty="0">
                <a:solidFill>
                  <a:schemeClr val="accent2"/>
                </a:solidFill>
              </a:rPr>
              <a:t>Spain</a:t>
            </a:r>
            <a:r>
              <a:rPr lang="en-US" dirty="0"/>
              <a:t>. Fiscal transparency applies to domestic and European economic interest groupings and unincorporated joint ventures. Their profits, whether distributed or retained, are subject to income tax at the level of the participators. Losses are also transferred to the participators</a:t>
            </a:r>
          </a:p>
          <a:p>
            <a:pPr algn="just"/>
            <a:r>
              <a:rPr lang="en-US" dirty="0"/>
              <a:t>In </a:t>
            </a:r>
            <a:r>
              <a:rPr lang="en-US" b="1" dirty="0">
                <a:solidFill>
                  <a:schemeClr val="accent1"/>
                </a:solidFill>
              </a:rPr>
              <a:t>France</a:t>
            </a:r>
            <a:r>
              <a:rPr lang="en-US" dirty="0"/>
              <a:t>, liability to corporate income tax may be either mandatory or optional. Moreover, corporate income tax liability applies mandatorily on the profits of limited partners in limited partnerships.</a:t>
            </a:r>
          </a:p>
          <a:p>
            <a:pPr algn="just">
              <a:buNone/>
            </a:pPr>
            <a:r>
              <a:rPr lang="en-US" dirty="0"/>
              <a:t>A number of French entities are exempt from corporate income tax, including non-profit organizations (except on passive income), certain agricultural cooperatives, banks and unions, low-cost housing construction, and credit companies and certain public enterprises.</a:t>
            </a:r>
          </a:p>
          <a:p>
            <a:pPr algn="just"/>
            <a:endParaRPr lang="en-US" dirty="0"/>
          </a:p>
          <a:p>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33</a:t>
            </a:fld>
            <a:endParaRPr lang="it-IT"/>
          </a:p>
        </p:txBody>
      </p:sp>
      <p:pic>
        <p:nvPicPr>
          <p:cNvPr id="7" name="Picture 2" descr="C:\Users\pc\Desktop\SLIDE PARIGI\spagna.jpg"/>
          <p:cNvPicPr>
            <a:picLocks noChangeAspect="1" noChangeArrowheads="1"/>
          </p:cNvPicPr>
          <p:nvPr/>
        </p:nvPicPr>
        <p:blipFill>
          <a:blip r:embed="rId2" cstate="print"/>
          <a:srcRect/>
          <a:stretch>
            <a:fillRect/>
          </a:stretch>
        </p:blipFill>
        <p:spPr bwMode="auto">
          <a:xfrm>
            <a:off x="5159896" y="116632"/>
            <a:ext cx="1799456" cy="1197432"/>
          </a:xfrm>
          <a:prstGeom prst="rect">
            <a:avLst/>
          </a:prstGeom>
          <a:noFill/>
        </p:spPr>
      </p:pic>
      <p:pic>
        <p:nvPicPr>
          <p:cNvPr id="8" name="Picture 2" descr="C:\Users\pc\Desktop\SLIDE PARIGI\Fr.png"/>
          <p:cNvPicPr>
            <a:picLocks noChangeAspect="1" noChangeArrowheads="1"/>
          </p:cNvPicPr>
          <p:nvPr/>
        </p:nvPicPr>
        <p:blipFill>
          <a:blip r:embed="rId3" cstate="print"/>
          <a:srcRect/>
          <a:stretch>
            <a:fillRect/>
          </a:stretch>
        </p:blipFill>
        <p:spPr bwMode="auto">
          <a:xfrm>
            <a:off x="2063552" y="116633"/>
            <a:ext cx="1619672" cy="1077371"/>
          </a:xfrm>
          <a:prstGeom prst="rect">
            <a:avLst/>
          </a:prstGeom>
          <a:noFill/>
        </p:spPr>
      </p:pic>
      <p:pic>
        <p:nvPicPr>
          <p:cNvPr id="15" name="Picture 2" descr="C:\Users\pc\Desktop\SLIDE PARIGI\Ger.png"/>
          <p:cNvPicPr>
            <a:picLocks noChangeAspect="1" noChangeArrowheads="1"/>
          </p:cNvPicPr>
          <p:nvPr/>
        </p:nvPicPr>
        <p:blipFill>
          <a:blip r:embed="rId4" cstate="print"/>
          <a:srcRect/>
          <a:stretch>
            <a:fillRect/>
          </a:stretch>
        </p:blipFill>
        <p:spPr bwMode="auto">
          <a:xfrm>
            <a:off x="8400257" y="1"/>
            <a:ext cx="2101205" cy="1260723"/>
          </a:xfrm>
          <a:prstGeom prst="rect">
            <a:avLst/>
          </a:prstGeo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a:t>…</a:t>
            </a:r>
          </a:p>
        </p:txBody>
      </p:sp>
      <p:sp>
        <p:nvSpPr>
          <p:cNvPr id="3" name="Segnaposto contenuto 2"/>
          <p:cNvSpPr>
            <a:spLocks noGrp="1"/>
          </p:cNvSpPr>
          <p:nvPr>
            <p:ph idx="1"/>
          </p:nvPr>
        </p:nvSpPr>
        <p:spPr/>
        <p:txBody>
          <a:bodyPr>
            <a:normAutofit fontScale="77500" lnSpcReduction="20000"/>
          </a:bodyPr>
          <a:lstStyle/>
          <a:p>
            <a:pPr algn="just"/>
            <a:r>
              <a:rPr lang="en-US" dirty="0"/>
              <a:t>In </a:t>
            </a:r>
            <a:r>
              <a:rPr lang="en-US" b="1" dirty="0">
                <a:solidFill>
                  <a:schemeClr val="accent1"/>
                </a:solidFill>
              </a:rPr>
              <a:t>UK</a:t>
            </a:r>
            <a:r>
              <a:rPr lang="en-US" dirty="0"/>
              <a:t>, companies incorporated under the Companies Act are taxable persons for corporation tax purposes. In addition, persons liable to corporation tax include unincorporated associations, building societies (housing loan financing associations), mutual insurance societies, state-owned industries, public utility companies, and crown corporations. A non-resident company is liable to corporation tax in respect of taxable profits attributable to its UK permanent establishments.</a:t>
            </a:r>
          </a:p>
          <a:p>
            <a:pPr algn="just"/>
            <a:r>
              <a:rPr lang="en-US" dirty="0"/>
              <a:t>Charities are generally exempt from the charge to corporation tax, unless they are trading and the trade is not exercised in the course of carrying out the primary purpose of the charity, or the trade is carried on mainly by its beneficiaries</a:t>
            </a:r>
          </a:p>
          <a:p>
            <a:r>
              <a:rPr lang="en-US" dirty="0"/>
              <a:t>In </a:t>
            </a:r>
            <a:r>
              <a:rPr lang="en-US" b="1" dirty="0">
                <a:solidFill>
                  <a:schemeClr val="accent1"/>
                </a:solidFill>
              </a:rPr>
              <a:t>Italy</a:t>
            </a:r>
            <a:r>
              <a:rPr lang="en-US" dirty="0"/>
              <a:t>, corporate income tax is levied on :</a:t>
            </a:r>
          </a:p>
          <a:p>
            <a:pPr>
              <a:buFontTx/>
              <a:buChar char="-"/>
            </a:pPr>
            <a:r>
              <a:rPr lang="en-US" dirty="0"/>
              <a:t>joint-stock companies (</a:t>
            </a:r>
            <a:r>
              <a:rPr lang="en-US" dirty="0" err="1"/>
              <a:t>S.p.A</a:t>
            </a:r>
            <a:r>
              <a:rPr lang="en-US" dirty="0"/>
              <a:t>.);</a:t>
            </a:r>
          </a:p>
          <a:p>
            <a:pPr>
              <a:buFontTx/>
              <a:buChar char="-"/>
            </a:pPr>
            <a:r>
              <a:rPr lang="en-US" dirty="0"/>
              <a:t>limited liability companies (</a:t>
            </a:r>
            <a:r>
              <a:rPr lang="en-US" dirty="0" err="1"/>
              <a:t>S.r.l</a:t>
            </a:r>
            <a:r>
              <a:rPr lang="en-US" dirty="0"/>
              <a:t>.);</a:t>
            </a:r>
          </a:p>
          <a:p>
            <a:pPr>
              <a:buFontTx/>
              <a:buChar char="-"/>
            </a:pPr>
            <a:r>
              <a:rPr lang="en-US" dirty="0"/>
              <a:t>partnerships limited by shares; and</a:t>
            </a:r>
          </a:p>
          <a:p>
            <a:pPr>
              <a:buFontTx/>
              <a:buChar char="-"/>
            </a:pPr>
            <a:r>
              <a:rPr lang="en-US" dirty="0"/>
              <a:t>cooperative and mutual insurance companies; and</a:t>
            </a:r>
          </a:p>
          <a:p>
            <a:pPr>
              <a:buFontTx/>
              <a:buChar char="-"/>
            </a:pPr>
            <a:r>
              <a:rPr lang="en-US" dirty="0"/>
              <a:t>public and private legal entities (other than companies) and trusts, whether or not their sole or main business purpose is the exercising of business activities.</a:t>
            </a:r>
          </a:p>
          <a:p>
            <a:pPr algn="just"/>
            <a:endParaRPr lang="en-US" dirty="0"/>
          </a:p>
          <a:p>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34</a:t>
            </a:fld>
            <a:endParaRPr lang="it-IT"/>
          </a:p>
        </p:txBody>
      </p:sp>
      <p:pic>
        <p:nvPicPr>
          <p:cNvPr id="6" name="Picture 3" descr="C:\Users\pc\Desktop\SLIDE PARIGI\bandiera-Italia.jpg"/>
          <p:cNvPicPr>
            <a:picLocks noChangeAspect="1" noChangeArrowheads="1"/>
          </p:cNvPicPr>
          <p:nvPr/>
        </p:nvPicPr>
        <p:blipFill>
          <a:blip r:embed="rId2" cstate="print"/>
          <a:srcRect/>
          <a:stretch>
            <a:fillRect/>
          </a:stretch>
        </p:blipFill>
        <p:spPr bwMode="auto">
          <a:xfrm>
            <a:off x="2855640" y="260649"/>
            <a:ext cx="1619672" cy="1079781"/>
          </a:xfrm>
          <a:prstGeom prst="rect">
            <a:avLst/>
          </a:prstGeom>
          <a:noFill/>
        </p:spPr>
      </p:pic>
      <p:pic>
        <p:nvPicPr>
          <p:cNvPr id="7" name="Picture 2" descr="C:\Users\pc\Desktop\SLIDE PARIGI\unionjk.gif"/>
          <p:cNvPicPr>
            <a:picLocks noChangeAspect="1" noChangeArrowheads="1"/>
          </p:cNvPicPr>
          <p:nvPr/>
        </p:nvPicPr>
        <p:blipFill>
          <a:blip r:embed="rId3" cstate="print"/>
          <a:srcRect/>
          <a:stretch>
            <a:fillRect/>
          </a:stretch>
        </p:blipFill>
        <p:spPr bwMode="auto">
          <a:xfrm>
            <a:off x="6096000" y="332657"/>
            <a:ext cx="2100098" cy="1052735"/>
          </a:xfrm>
          <a:prstGeom prst="rect">
            <a:avLst/>
          </a:prstGeom>
          <a:noFill/>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a:t>Residence</a:t>
            </a:r>
            <a:endParaRPr lang="it-IT" dirty="0"/>
          </a:p>
        </p:txBody>
      </p:sp>
      <p:sp>
        <p:nvSpPr>
          <p:cNvPr id="3" name="Segnaposto contenuto 2"/>
          <p:cNvSpPr>
            <a:spLocks noGrp="1"/>
          </p:cNvSpPr>
          <p:nvPr>
            <p:ph idx="1"/>
          </p:nvPr>
        </p:nvSpPr>
        <p:spPr>
          <a:xfrm>
            <a:off x="1981200" y="1935480"/>
            <a:ext cx="8291264" cy="4517856"/>
          </a:xfrm>
        </p:spPr>
        <p:txBody>
          <a:bodyPr>
            <a:normAutofit fontScale="70000" lnSpcReduction="20000"/>
          </a:bodyPr>
          <a:lstStyle/>
          <a:p>
            <a:pPr algn="just"/>
            <a:r>
              <a:rPr lang="en-US" dirty="0"/>
              <a:t>An entity is resident if either (</a:t>
            </a:r>
            <a:r>
              <a:rPr lang="en-US" dirty="0" err="1"/>
              <a:t>i</a:t>
            </a:r>
            <a:r>
              <a:rPr lang="en-US" dirty="0"/>
              <a:t>) its legal seat or (ii) its place of management is in </a:t>
            </a:r>
            <a:r>
              <a:rPr lang="en-US" dirty="0">
                <a:solidFill>
                  <a:schemeClr val="accent2"/>
                </a:solidFill>
              </a:rPr>
              <a:t>Germany</a:t>
            </a:r>
            <a:r>
              <a:rPr lang="en-US" dirty="0"/>
              <a:t> </a:t>
            </a:r>
            <a:r>
              <a:rPr lang="en-US" dirty="0">
                <a:sym typeface="Wingdings" pitchFamily="2" charset="2"/>
              </a:rPr>
              <a:t> </a:t>
            </a:r>
            <a:r>
              <a:rPr lang="en-US" dirty="0"/>
              <a:t>Resident companies are liable for the corporate income tax on their worldwide income All income of a company is categorized as business income.</a:t>
            </a:r>
          </a:p>
          <a:p>
            <a:pPr algn="just"/>
            <a:r>
              <a:rPr lang="en-US" dirty="0"/>
              <a:t>A company is resident in </a:t>
            </a:r>
            <a:r>
              <a:rPr lang="en-US" dirty="0">
                <a:solidFill>
                  <a:schemeClr val="accent2"/>
                </a:solidFill>
              </a:rPr>
              <a:t>Spain</a:t>
            </a:r>
            <a:r>
              <a:rPr lang="en-US" dirty="0"/>
              <a:t> if it meets one of the following conditions :</a:t>
            </a:r>
          </a:p>
          <a:p>
            <a:pPr algn="just">
              <a:buNone/>
            </a:pPr>
            <a:r>
              <a:rPr lang="en-US" dirty="0"/>
              <a:t>-it is incorporated under Spanish law;</a:t>
            </a:r>
          </a:p>
          <a:p>
            <a:pPr algn="just">
              <a:buNone/>
            </a:pPr>
            <a:r>
              <a:rPr lang="en-US" dirty="0"/>
              <a:t>-its legal seat is located in the territory of Spain; or</a:t>
            </a:r>
          </a:p>
          <a:p>
            <a:pPr algn="just">
              <a:buNone/>
            </a:pPr>
            <a:r>
              <a:rPr lang="en-US" dirty="0"/>
              <a:t>-its place of effective management is in Spain.</a:t>
            </a:r>
          </a:p>
          <a:p>
            <a:pPr algn="just"/>
            <a:r>
              <a:rPr lang="en-US" dirty="0"/>
              <a:t>The Spanish tax authorities may deem a company located in a tax haven or a low-tax territory to be resident in Spain if the majority of its assets is constituted by immovable property located in Spain, or rights on such immovable property, unless the location in such territory is based on valid economic reasons other than the pure management of securities.</a:t>
            </a:r>
          </a:p>
          <a:p>
            <a:pPr algn="just"/>
            <a:r>
              <a:rPr lang="en-US" dirty="0"/>
              <a:t>Companies incorporated in the </a:t>
            </a:r>
            <a:r>
              <a:rPr lang="en-US" dirty="0">
                <a:solidFill>
                  <a:schemeClr val="accent2"/>
                </a:solidFill>
              </a:rPr>
              <a:t>United Kingdom </a:t>
            </a:r>
            <a:r>
              <a:rPr lang="en-US" dirty="0"/>
              <a:t>are treated as resident there. Companies incorporated elsewhere are treated as resident in the United Kingdom if their central management and control takes place in the United Kingdom. The tax authorities, take a substantive view of “central management and control”.</a:t>
            </a:r>
          </a:p>
          <a:p>
            <a:pPr algn="just"/>
            <a:r>
              <a:rPr lang="en-US" dirty="0"/>
              <a:t>Resident companies are those companies which have their legal seat in </a:t>
            </a:r>
            <a:r>
              <a:rPr lang="en-US" dirty="0">
                <a:solidFill>
                  <a:schemeClr val="accent2"/>
                </a:solidFill>
              </a:rPr>
              <a:t>France </a:t>
            </a:r>
            <a:r>
              <a:rPr lang="en-US" dirty="0"/>
              <a:t>or which have their place of effective management in France</a:t>
            </a:r>
          </a:p>
          <a:p>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35</a:t>
            </a:fld>
            <a:endParaRPr lang="it-IT"/>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t>The </a:t>
            </a:r>
            <a:r>
              <a:rPr lang="it-IT" dirty="0" err="1"/>
              <a:t>territoriality</a:t>
            </a:r>
            <a:r>
              <a:rPr lang="it-IT" dirty="0"/>
              <a:t> </a:t>
            </a:r>
            <a:r>
              <a:rPr lang="it-IT" dirty="0" err="1"/>
              <a:t>Principle</a:t>
            </a:r>
            <a:r>
              <a:rPr lang="it-IT" dirty="0"/>
              <a:t> in France</a:t>
            </a:r>
          </a:p>
        </p:txBody>
      </p:sp>
      <p:sp>
        <p:nvSpPr>
          <p:cNvPr id="3" name="Segnaposto contenuto 2"/>
          <p:cNvSpPr>
            <a:spLocks noGrp="1"/>
          </p:cNvSpPr>
          <p:nvPr>
            <p:ph idx="1"/>
          </p:nvPr>
        </p:nvSpPr>
        <p:spPr/>
        <p:txBody>
          <a:bodyPr>
            <a:normAutofit fontScale="92500" lnSpcReduction="10000"/>
          </a:bodyPr>
          <a:lstStyle/>
          <a:p>
            <a:pPr algn="just"/>
            <a:r>
              <a:rPr lang="en-US" dirty="0"/>
              <a:t>In contrast to rules prevailing in most OECD countries, the French corporate income tax is based on a </a:t>
            </a:r>
            <a:r>
              <a:rPr lang="en-US" b="1" dirty="0">
                <a:solidFill>
                  <a:schemeClr val="accent2"/>
                </a:solidFill>
              </a:rPr>
              <a:t>territoriality principle</a:t>
            </a:r>
            <a:r>
              <a:rPr lang="en-US" dirty="0"/>
              <a:t>, whereby tax is only due on business income generated by enterprises (a permanent establishment, a dependent representative or a “full commercial cycle”) operating in France. Accordingly, business income derived through enterprises operating outside France is not taken into account for French tax purposes nor are losses pertaining to such enterprises. Both French and foreign-source (active and passive) income is thus subject to French taxation in so far as it is not derived by an enterprise located outside of France.</a:t>
            </a:r>
          </a:p>
          <a:p>
            <a:pPr algn="just"/>
            <a:r>
              <a:rPr lang="en-US" dirty="0"/>
              <a:t>All types of business income fall under one category. Corporate income tax is levied on the aggregate net income of various sources of business income, including capital gains realized on the transfer of business assets</a:t>
            </a:r>
          </a:p>
          <a:p>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36</a:t>
            </a:fld>
            <a:endParaRPr lang="it-IT"/>
          </a:p>
        </p:txBody>
      </p:sp>
      <p:pic>
        <p:nvPicPr>
          <p:cNvPr id="6" name="Picture 2" descr="C:\Users\pc\Desktop\SLIDE PARIGI\Fr.png"/>
          <p:cNvPicPr>
            <a:picLocks noChangeAspect="1" noChangeArrowheads="1"/>
          </p:cNvPicPr>
          <p:nvPr/>
        </p:nvPicPr>
        <p:blipFill>
          <a:blip r:embed="rId2" cstate="print"/>
          <a:srcRect/>
          <a:stretch>
            <a:fillRect/>
          </a:stretch>
        </p:blipFill>
        <p:spPr bwMode="auto">
          <a:xfrm>
            <a:off x="9048328" y="1"/>
            <a:ext cx="1619672" cy="1077371"/>
          </a:xfrm>
          <a:prstGeom prst="rect">
            <a:avLst/>
          </a:prstGeom>
          <a:noFill/>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err="1"/>
              <a:t>Italian</a:t>
            </a:r>
            <a:r>
              <a:rPr lang="it-IT" dirty="0"/>
              <a:t> “</a:t>
            </a:r>
            <a:r>
              <a:rPr lang="it-IT" dirty="0" err="1"/>
              <a:t>relocation</a:t>
            </a:r>
            <a:r>
              <a:rPr lang="it-IT" dirty="0"/>
              <a:t> </a:t>
            </a:r>
            <a:r>
              <a:rPr lang="it-IT" dirty="0" err="1"/>
              <a:t>abroad</a:t>
            </a:r>
            <a:r>
              <a:rPr lang="it-IT" dirty="0"/>
              <a:t>”</a:t>
            </a:r>
            <a:r>
              <a:rPr lang="it-IT" dirty="0" err="1"/>
              <a:t>rule</a:t>
            </a:r>
            <a:endParaRPr lang="it-IT" dirty="0"/>
          </a:p>
        </p:txBody>
      </p:sp>
      <p:sp>
        <p:nvSpPr>
          <p:cNvPr id="3" name="Segnaposto contenuto 2"/>
          <p:cNvSpPr>
            <a:spLocks noGrp="1"/>
          </p:cNvSpPr>
          <p:nvPr>
            <p:ph idx="1"/>
          </p:nvPr>
        </p:nvSpPr>
        <p:spPr/>
        <p:txBody>
          <a:bodyPr>
            <a:normAutofit fontScale="85000" lnSpcReduction="10000"/>
          </a:bodyPr>
          <a:lstStyle/>
          <a:p>
            <a:pPr algn="just"/>
            <a:r>
              <a:rPr lang="en-US" dirty="0"/>
              <a:t>Resident companies are those which, for the greater part of the tax year, have had their legal seat (registered office), place of effective management or place of ordinary management in Italy. For these purposes, the term “place of effective management” is defined as the place where the strategic decisions are taken on a regular and coordinated basis while the term “place of ordinary management” is defined as the place where routine day-to-day management activities of the whole entity are carried out on a regular and coordinated basis. The place of incorporation is not relevant.</a:t>
            </a:r>
          </a:p>
          <a:p>
            <a:pPr algn="just"/>
            <a:r>
              <a:rPr lang="en-US" dirty="0"/>
              <a:t>In addition, a foreign company may be regarded as a resident of Italy if it controls a resident company, i.e. it may exercise “dominant influence”, and:</a:t>
            </a:r>
          </a:p>
          <a:p>
            <a:pPr algn="just">
              <a:buFontTx/>
              <a:buChar char="-"/>
            </a:pPr>
            <a:r>
              <a:rPr lang="en-US" dirty="0"/>
              <a:t>is directly or indirectly controlled (subject to dominant influence) by a resident person (company or individual); or</a:t>
            </a:r>
          </a:p>
          <a:p>
            <a:pPr algn="just">
              <a:buFontTx/>
              <a:buChar char="-"/>
            </a:pPr>
            <a:r>
              <a:rPr lang="en-US" dirty="0"/>
              <a:t>- is managed by a board of directors or other governing body composed for the majority of resident persons (companies or individuals).</a:t>
            </a:r>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37</a:t>
            </a:fld>
            <a:endParaRPr lang="it-IT"/>
          </a:p>
        </p:txBody>
      </p:sp>
      <p:pic>
        <p:nvPicPr>
          <p:cNvPr id="6" name="Picture 3" descr="C:\Users\pc\Desktop\SLIDE PARIGI\bandiera-Italia.jpg"/>
          <p:cNvPicPr>
            <a:picLocks noChangeAspect="1" noChangeArrowheads="1"/>
          </p:cNvPicPr>
          <p:nvPr/>
        </p:nvPicPr>
        <p:blipFill>
          <a:blip r:embed="rId2" cstate="print"/>
          <a:srcRect/>
          <a:stretch>
            <a:fillRect/>
          </a:stretch>
        </p:blipFill>
        <p:spPr bwMode="auto">
          <a:xfrm>
            <a:off x="9048328" y="1"/>
            <a:ext cx="1619672" cy="1079781"/>
          </a:xfrm>
          <a:prstGeom prst="rect">
            <a:avLst/>
          </a:prstGeo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RATES</a:t>
            </a:r>
          </a:p>
        </p:txBody>
      </p:sp>
      <p:sp>
        <p:nvSpPr>
          <p:cNvPr id="3" name="Segnaposto contenuto 2"/>
          <p:cNvSpPr>
            <a:spLocks noGrp="1"/>
          </p:cNvSpPr>
          <p:nvPr>
            <p:ph idx="1"/>
          </p:nvPr>
        </p:nvSpPr>
        <p:spPr/>
        <p:txBody>
          <a:bodyPr>
            <a:normAutofit lnSpcReduction="10000"/>
          </a:bodyPr>
          <a:lstStyle/>
          <a:p>
            <a:pPr algn="just"/>
            <a:r>
              <a:rPr lang="en-US" dirty="0"/>
              <a:t>From a policy point of view, it makes little sense to apply a progressive rate schedule to corporations. Small corporations may be owned by wealthy individuals. While a flat-rate corporate rate structure is the norm, a number of countries apply a lower rate for smaller companies</a:t>
            </a:r>
          </a:p>
          <a:p>
            <a:pPr algn="just"/>
            <a:r>
              <a:rPr lang="en-US" dirty="0"/>
              <a:t>European countries have experienced a decline in corporate income tax rates over the past four decades, but the average corporate income tax rate has leveled off in recent years</a:t>
            </a:r>
          </a:p>
          <a:p>
            <a:pPr algn="just"/>
            <a:r>
              <a:rPr lang="en-US" dirty="0">
                <a:sym typeface="Wingdings" pitchFamily="2" charset="2"/>
              </a:rPr>
              <a:t>In the EU context, </a:t>
            </a:r>
            <a:r>
              <a:rPr lang="en-US" u="sng" dirty="0">
                <a:sym typeface="Wingdings" pitchFamily="2" charset="2"/>
              </a:rPr>
              <a:t>t</a:t>
            </a:r>
            <a:r>
              <a:rPr lang="en-US" u="sng" dirty="0"/>
              <a:t>aking into account central and subcentral taxes</a:t>
            </a:r>
            <a:r>
              <a:rPr lang="en-US" dirty="0"/>
              <a:t>, Malta has the highest statutory corporate income tax rate, at 35 percent. Portugal, Germany, and Italy follow, at 31.5 percent, 29.9 percent, and 27.8 percent, respectively. Hungary (9 percent), Ireland (12.5 percent), and Lithuania (15 percent) have the lowest corporate income tax rates.</a:t>
            </a:r>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38</a:t>
            </a:fld>
            <a:endParaRPr lang="it-IT"/>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Our</a:t>
            </a:r>
            <a:r>
              <a:rPr lang="it-IT" dirty="0"/>
              <a:t> </a:t>
            </a:r>
            <a:r>
              <a:rPr lang="it-IT" dirty="0" err="1"/>
              <a:t>comparison</a:t>
            </a:r>
            <a:endParaRPr lang="it-IT" dirty="0"/>
          </a:p>
        </p:txBody>
      </p:sp>
      <p:sp>
        <p:nvSpPr>
          <p:cNvPr id="3" name="Segnaposto contenuto 2"/>
          <p:cNvSpPr>
            <a:spLocks noGrp="1"/>
          </p:cNvSpPr>
          <p:nvPr>
            <p:ph idx="1"/>
          </p:nvPr>
        </p:nvSpPr>
        <p:spPr/>
        <p:txBody>
          <a:bodyPr>
            <a:normAutofit/>
          </a:bodyPr>
          <a:lstStyle/>
          <a:p>
            <a:pPr algn="just"/>
            <a:r>
              <a:rPr lang="en-US" dirty="0"/>
              <a:t>In </a:t>
            </a:r>
            <a:r>
              <a:rPr lang="en-US" b="1" dirty="0">
                <a:solidFill>
                  <a:schemeClr val="accent2"/>
                </a:solidFill>
              </a:rPr>
              <a:t>Spain</a:t>
            </a:r>
            <a:r>
              <a:rPr lang="en-US" dirty="0"/>
              <a:t>, the general rate of corporate income tax is </a:t>
            </a:r>
            <a:r>
              <a:rPr lang="en-US" b="1" dirty="0">
                <a:solidFill>
                  <a:schemeClr val="accent2"/>
                </a:solidFill>
              </a:rPr>
              <a:t>25%</a:t>
            </a:r>
            <a:r>
              <a:rPr lang="en-US" dirty="0"/>
              <a:t> </a:t>
            </a:r>
          </a:p>
          <a:p>
            <a:pPr algn="just"/>
            <a:r>
              <a:rPr lang="en-US" dirty="0"/>
              <a:t>In </a:t>
            </a:r>
            <a:r>
              <a:rPr lang="en-US" b="1" dirty="0">
                <a:solidFill>
                  <a:schemeClr val="accent2"/>
                </a:solidFill>
              </a:rPr>
              <a:t>UK</a:t>
            </a:r>
            <a:r>
              <a:rPr lang="en-US" dirty="0"/>
              <a:t>, the main rate of corporation tax is </a:t>
            </a:r>
            <a:r>
              <a:rPr lang="en-US" dirty="0">
                <a:solidFill>
                  <a:schemeClr val="accent2"/>
                </a:solidFill>
              </a:rPr>
              <a:t>25%</a:t>
            </a:r>
            <a:r>
              <a:rPr lang="en-US" dirty="0"/>
              <a:t> for companies with augmented profits of GBP 250,000 or more. Companies with augmented profits of less than GBP 50,000 are, however, still to be subject to the rate of </a:t>
            </a:r>
            <a:r>
              <a:rPr lang="en-US" dirty="0">
                <a:solidFill>
                  <a:schemeClr val="accent2"/>
                </a:solidFill>
              </a:rPr>
              <a:t>19% (the “small profits rate</a:t>
            </a:r>
            <a:r>
              <a:rPr lang="en-US" dirty="0"/>
              <a:t>”). For companies with augmented profits between these two limits, tax is levied at the main rate reduced by a marginal relief (i.e. a gradual increase in the effective corporation tax rate for profits exceeding GBP 50,000 up to the main rate).The small profits rate does not apply to close investment holding companies</a:t>
            </a:r>
          </a:p>
          <a:p>
            <a:pPr algn="just"/>
            <a:r>
              <a:rPr lang="en-US" dirty="0"/>
              <a:t>In </a:t>
            </a:r>
            <a:r>
              <a:rPr lang="en-US" b="1" dirty="0">
                <a:solidFill>
                  <a:schemeClr val="accent2"/>
                </a:solidFill>
              </a:rPr>
              <a:t>Germany</a:t>
            </a:r>
            <a:r>
              <a:rPr lang="en-US" dirty="0"/>
              <a:t>, The rate of corporate income tax is </a:t>
            </a:r>
            <a:r>
              <a:rPr lang="en-US" dirty="0">
                <a:solidFill>
                  <a:schemeClr val="accent2"/>
                </a:solidFill>
              </a:rPr>
              <a:t>15%</a:t>
            </a:r>
            <a:r>
              <a:rPr lang="en-US" dirty="0"/>
              <a:t>, increased to 15.825% by the 5.5% solidarity surcharge</a:t>
            </a:r>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39</a:t>
            </a:fld>
            <a:endParaRPr lang="it-IT"/>
          </a:p>
        </p:txBody>
      </p:sp>
      <p:pic>
        <p:nvPicPr>
          <p:cNvPr id="6" name="Picture 2" descr="C:\Users\pc\Desktop\SLIDE PARIGI\spagna.jpg"/>
          <p:cNvPicPr>
            <a:picLocks noChangeAspect="1" noChangeArrowheads="1"/>
          </p:cNvPicPr>
          <p:nvPr/>
        </p:nvPicPr>
        <p:blipFill>
          <a:blip r:embed="rId2" cstate="print"/>
          <a:srcRect/>
          <a:stretch>
            <a:fillRect/>
          </a:stretch>
        </p:blipFill>
        <p:spPr bwMode="auto">
          <a:xfrm>
            <a:off x="7248128" y="188640"/>
            <a:ext cx="648072" cy="431254"/>
          </a:xfrm>
          <a:prstGeom prst="rect">
            <a:avLst/>
          </a:prstGeom>
          <a:noFill/>
        </p:spPr>
      </p:pic>
      <p:pic>
        <p:nvPicPr>
          <p:cNvPr id="7" name="Picture 2" descr="C:\Users\pc\Desktop\SLIDE PARIGI\unionjk.gif"/>
          <p:cNvPicPr>
            <a:picLocks noChangeAspect="1" noChangeArrowheads="1"/>
          </p:cNvPicPr>
          <p:nvPr/>
        </p:nvPicPr>
        <p:blipFill>
          <a:blip r:embed="rId3" cstate="print"/>
          <a:srcRect/>
          <a:stretch>
            <a:fillRect/>
          </a:stretch>
        </p:blipFill>
        <p:spPr bwMode="auto">
          <a:xfrm>
            <a:off x="9480377" y="1268761"/>
            <a:ext cx="663613" cy="332655"/>
          </a:xfrm>
          <a:prstGeom prst="rect">
            <a:avLst/>
          </a:prstGeom>
          <a:noFill/>
        </p:spPr>
      </p:pic>
      <p:pic>
        <p:nvPicPr>
          <p:cNvPr id="8" name="Picture 2" descr="C:\Users\pc\Desktop\SLIDE PARIGI\Ger.png"/>
          <p:cNvPicPr>
            <a:picLocks noChangeAspect="1" noChangeArrowheads="1"/>
          </p:cNvPicPr>
          <p:nvPr/>
        </p:nvPicPr>
        <p:blipFill>
          <a:blip r:embed="rId4" cstate="print"/>
          <a:srcRect/>
          <a:stretch>
            <a:fillRect/>
          </a:stretch>
        </p:blipFill>
        <p:spPr bwMode="auto">
          <a:xfrm>
            <a:off x="8040216" y="980729"/>
            <a:ext cx="576064" cy="345639"/>
          </a:xfrm>
          <a:prstGeom prst="rect">
            <a:avLst/>
          </a:prstGeo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a:t>….</a:t>
            </a:r>
          </a:p>
        </p:txBody>
      </p:sp>
      <p:sp>
        <p:nvSpPr>
          <p:cNvPr id="3" name="Segnaposto contenuto 2"/>
          <p:cNvSpPr>
            <a:spLocks noGrp="1"/>
          </p:cNvSpPr>
          <p:nvPr>
            <p:ph idx="1"/>
          </p:nvPr>
        </p:nvSpPr>
        <p:spPr/>
        <p:txBody>
          <a:bodyPr>
            <a:normAutofit/>
          </a:bodyPr>
          <a:lstStyle/>
          <a:p>
            <a:r>
              <a:rPr lang="en-US" dirty="0"/>
              <a:t>In </a:t>
            </a:r>
            <a:r>
              <a:rPr lang="en-US" b="1" dirty="0">
                <a:solidFill>
                  <a:schemeClr val="accent2"/>
                </a:solidFill>
              </a:rPr>
              <a:t>France</a:t>
            </a:r>
            <a:r>
              <a:rPr lang="en-US" dirty="0"/>
              <a:t>, the standard rate of corporate income tax since 2022 is </a:t>
            </a:r>
            <a:r>
              <a:rPr lang="en-US" dirty="0">
                <a:solidFill>
                  <a:schemeClr val="accent2"/>
                </a:solidFill>
              </a:rPr>
              <a:t>25%</a:t>
            </a:r>
          </a:p>
          <a:p>
            <a:r>
              <a:rPr lang="en-US" dirty="0"/>
              <a:t>Small enterprises are taxed at a reduced rate of 15% on the first EUR 42,500 of profits and at the standard corporate income tax rate (25%) on any excess.</a:t>
            </a:r>
          </a:p>
          <a:p>
            <a:pPr algn="just"/>
            <a:r>
              <a:rPr lang="en-US" dirty="0"/>
              <a:t>In </a:t>
            </a:r>
            <a:r>
              <a:rPr lang="en-US" dirty="0">
                <a:solidFill>
                  <a:schemeClr val="accent2"/>
                </a:solidFill>
              </a:rPr>
              <a:t>Italy </a:t>
            </a:r>
            <a:r>
              <a:rPr lang="en-US" dirty="0"/>
              <a:t>the corporate tax rate is </a:t>
            </a:r>
            <a:r>
              <a:rPr lang="en-US" dirty="0">
                <a:solidFill>
                  <a:schemeClr val="accent2"/>
                </a:solidFill>
              </a:rPr>
              <a:t>24%</a:t>
            </a:r>
            <a:r>
              <a:rPr lang="en-US" dirty="0"/>
              <a:t>. Qualifying banks and financial institutions, except qualifying investment fund management companies and brokerage companies, are subject to a surtax of 3.5%. Dormant entities are subject to a 34.5% IRES rate</a:t>
            </a:r>
            <a:endParaRPr lang="it-IT" dirty="0"/>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40</a:t>
            </a:fld>
            <a:endParaRPr lang="it-IT"/>
          </a:p>
        </p:txBody>
      </p:sp>
      <p:pic>
        <p:nvPicPr>
          <p:cNvPr id="6" name="Picture 3" descr="C:\Users\pc\Desktop\SLIDE PARIGI\bandiera-Italia.jpg"/>
          <p:cNvPicPr>
            <a:picLocks noChangeAspect="1" noChangeArrowheads="1"/>
          </p:cNvPicPr>
          <p:nvPr/>
        </p:nvPicPr>
        <p:blipFill>
          <a:blip r:embed="rId2" cstate="print"/>
          <a:srcRect/>
          <a:stretch>
            <a:fillRect/>
          </a:stretch>
        </p:blipFill>
        <p:spPr bwMode="auto">
          <a:xfrm>
            <a:off x="6600056" y="404665"/>
            <a:ext cx="647564" cy="431709"/>
          </a:xfrm>
          <a:prstGeom prst="rect">
            <a:avLst/>
          </a:prstGeom>
          <a:noFill/>
        </p:spPr>
      </p:pic>
      <p:pic>
        <p:nvPicPr>
          <p:cNvPr id="7" name="Picture 2" descr="C:\Users\pc\Desktop\SLIDE PARIGI\Fr.png"/>
          <p:cNvPicPr>
            <a:picLocks noChangeAspect="1" noChangeArrowheads="1"/>
          </p:cNvPicPr>
          <p:nvPr/>
        </p:nvPicPr>
        <p:blipFill>
          <a:blip r:embed="rId3" cstate="print"/>
          <a:srcRect/>
          <a:stretch>
            <a:fillRect/>
          </a:stretch>
        </p:blipFill>
        <p:spPr bwMode="auto">
          <a:xfrm>
            <a:off x="8832304" y="1124744"/>
            <a:ext cx="648072" cy="431084"/>
          </a:xfrm>
          <a:prstGeom prst="rect">
            <a:avLst/>
          </a:prstGeom>
          <a:noFill/>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Check</a:t>
            </a:r>
            <a:r>
              <a:rPr lang="it-IT" dirty="0"/>
              <a:t> Point</a:t>
            </a:r>
          </a:p>
        </p:txBody>
      </p:sp>
      <p:sp>
        <p:nvSpPr>
          <p:cNvPr id="3" name="Segnaposto contenuto 2"/>
          <p:cNvSpPr>
            <a:spLocks noGrp="1"/>
          </p:cNvSpPr>
          <p:nvPr>
            <p:ph idx="1"/>
          </p:nvPr>
        </p:nvSpPr>
        <p:spPr/>
        <p:txBody>
          <a:bodyPr/>
          <a:lstStyle/>
          <a:p>
            <a:r>
              <a:rPr lang="en-US" dirty="0"/>
              <a:t>Which country has the most convenient corporate income rate?</a:t>
            </a:r>
          </a:p>
          <a:p>
            <a:pPr>
              <a:buNone/>
            </a:pPr>
            <a:endParaRPr lang="en-US" dirty="0"/>
          </a:p>
          <a:p>
            <a:r>
              <a:rPr lang="en-US" dirty="0"/>
              <a:t>Which the less favorable?</a:t>
            </a:r>
          </a:p>
          <a:p>
            <a:endParaRPr lang="en-US" dirty="0"/>
          </a:p>
          <a:p>
            <a:r>
              <a:rPr lang="en-US" dirty="0"/>
              <a:t>Do you think that the tax rate is a determining </a:t>
            </a:r>
          </a:p>
          <a:p>
            <a:pPr marL="0" indent="0">
              <a:buNone/>
            </a:pPr>
            <a:r>
              <a:rPr lang="en-US" dirty="0"/>
              <a:t>factor in tax planning</a:t>
            </a:r>
            <a:r>
              <a:rPr lang="en-US" sz="1800" dirty="0"/>
              <a:t>?</a:t>
            </a:r>
            <a:endParaRPr lang="en-US" dirty="0"/>
          </a:p>
          <a:p>
            <a:endParaRPr lang="it-IT" dirty="0"/>
          </a:p>
        </p:txBody>
      </p:sp>
      <p:sp>
        <p:nvSpPr>
          <p:cNvPr id="4" name="Segnaposto piè di pagina 3"/>
          <p:cNvSpPr>
            <a:spLocks noGrp="1"/>
          </p:cNvSpPr>
          <p:nvPr>
            <p:ph type="ftr" sz="quarter" idx="11"/>
          </p:nvPr>
        </p:nvSpPr>
        <p:spPr/>
        <p:txBody>
          <a:bodyPr/>
          <a:lstStyle/>
          <a:p>
            <a:r>
              <a:rPr lang="it-IT" dirty="0"/>
              <a:t>Prof. L. del Federico - </a:t>
            </a:r>
            <a:r>
              <a:rPr lang="it-IT" dirty="0" err="1"/>
              <a:t>Dr.Silvia</a:t>
            </a:r>
            <a:r>
              <a:rPr lang="it-IT" dirty="0"/>
              <a:t>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41</a:t>
            </a:fld>
            <a:endParaRPr lang="it-IT"/>
          </a:p>
        </p:txBody>
      </p:sp>
      <p:pic>
        <p:nvPicPr>
          <p:cNvPr id="6" name="Immagine 5" descr="corporate-tax-compliance-in-the-netherlands.jpg"/>
          <p:cNvPicPr>
            <a:picLocks noChangeAspect="1"/>
          </p:cNvPicPr>
          <p:nvPr/>
        </p:nvPicPr>
        <p:blipFill>
          <a:blip r:embed="rId2" cstate="print">
            <a:duotone>
              <a:schemeClr val="accent3">
                <a:shade val="45000"/>
                <a:satMod val="135000"/>
              </a:schemeClr>
              <a:prstClr val="white"/>
            </a:duotone>
            <a:lum bright="15000" contrast="-10000"/>
          </a:blip>
          <a:srcRect b="3738"/>
          <a:stretch>
            <a:fillRect/>
          </a:stretch>
        </p:blipFill>
        <p:spPr>
          <a:xfrm>
            <a:off x="7763898" y="2661557"/>
            <a:ext cx="2591224" cy="3486151"/>
          </a:xfrm>
          <a:prstGeom prst="rect">
            <a:avLst/>
          </a:prstGeom>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e">
  <a:themeElements>
    <a:clrScheme name="Ione">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e">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e">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162</TotalTime>
  <Words>7548</Words>
  <Application>Microsoft Office PowerPoint</Application>
  <PresentationFormat>Widescreen</PresentationFormat>
  <Paragraphs>318</Paragraphs>
  <Slides>41</Slides>
  <Notes>0</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41</vt:i4>
      </vt:variant>
    </vt:vector>
  </HeadingPairs>
  <TitlesOfParts>
    <vt:vector size="47" baseType="lpstr">
      <vt:lpstr>Century Gothic</vt:lpstr>
      <vt:lpstr>Times New Roman</vt:lpstr>
      <vt:lpstr>Wingdings</vt:lpstr>
      <vt:lpstr>Wingdings 2</vt:lpstr>
      <vt:lpstr>Wingdings 3</vt:lpstr>
      <vt:lpstr>Ione</vt:lpstr>
      <vt:lpstr>TAX LAW  Module II</vt:lpstr>
      <vt:lpstr>OUTLINE</vt:lpstr>
      <vt:lpstr>Employment income:premises</vt:lpstr>
      <vt:lpstr>Employment income: common features</vt:lpstr>
      <vt:lpstr>Peculiarities </vt:lpstr>
      <vt:lpstr>Exemptions</vt:lpstr>
      <vt:lpstr>…</vt:lpstr>
      <vt:lpstr>Italian Separate Taxation</vt:lpstr>
      <vt:lpstr>Check - Point</vt:lpstr>
      <vt:lpstr>Professional Income</vt:lpstr>
      <vt:lpstr>Germany: Professional Income and …</vt:lpstr>
      <vt:lpstr>… Business Income</vt:lpstr>
      <vt:lpstr>Spain … one category,  many methods</vt:lpstr>
      <vt:lpstr>Italy: Professional Income</vt:lpstr>
      <vt:lpstr>Business Income</vt:lpstr>
      <vt:lpstr>The Italian «simplified tax regime» (forfeit regime)</vt:lpstr>
      <vt:lpstr>France… Professional Income</vt:lpstr>
      <vt:lpstr>Business Income</vt:lpstr>
      <vt:lpstr>Apportionment of personal/business expenses</vt:lpstr>
      <vt:lpstr>The Italian case regarding models and influencers</vt:lpstr>
      <vt:lpstr>Check - Point</vt:lpstr>
      <vt:lpstr>Selected Business Tax Issues </vt:lpstr>
      <vt:lpstr>Premises</vt:lpstr>
      <vt:lpstr>Accounting methods – cash method and accrual method</vt:lpstr>
      <vt:lpstr>Taxable Income and Balance Sheet</vt:lpstr>
      <vt:lpstr>The Tax Adjustments</vt:lpstr>
      <vt:lpstr>Some different approaches</vt:lpstr>
      <vt:lpstr>THE IAS IMPACT: Key features</vt:lpstr>
      <vt:lpstr>The taxable period</vt:lpstr>
      <vt:lpstr>The solutions adopted</vt:lpstr>
      <vt:lpstr>Check Point</vt:lpstr>
      <vt:lpstr>Type of Tax Systems</vt:lpstr>
      <vt:lpstr>Taxable persons</vt:lpstr>
      <vt:lpstr>…</vt:lpstr>
      <vt:lpstr>Residence</vt:lpstr>
      <vt:lpstr>The territoriality Principle in France</vt:lpstr>
      <vt:lpstr>Italian “relocation abroad”rule</vt:lpstr>
      <vt:lpstr>RATES</vt:lpstr>
      <vt:lpstr>Our comparison</vt:lpstr>
      <vt:lpstr>….</vt:lpstr>
      <vt:lpstr>Check 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Silvia Giorgi</dc:creator>
  <cp:lastModifiedBy>Lorenzo del Federico</cp:lastModifiedBy>
  <cp:revision>8</cp:revision>
  <dcterms:created xsi:type="dcterms:W3CDTF">2025-03-07T17:03:22Z</dcterms:created>
  <dcterms:modified xsi:type="dcterms:W3CDTF">2026-02-23T10:49:07Z</dcterms:modified>
</cp:coreProperties>
</file>